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7" r:id="rId2"/>
    <p:sldId id="258" r:id="rId3"/>
    <p:sldId id="294" r:id="rId4"/>
    <p:sldId id="274" r:id="rId5"/>
    <p:sldId id="259" r:id="rId6"/>
    <p:sldId id="266" r:id="rId7"/>
    <p:sldId id="260" r:id="rId8"/>
    <p:sldId id="275" r:id="rId9"/>
    <p:sldId id="276" r:id="rId10"/>
    <p:sldId id="277" r:id="rId11"/>
    <p:sldId id="278" r:id="rId12"/>
    <p:sldId id="279" r:id="rId13"/>
    <p:sldId id="280" r:id="rId14"/>
    <p:sldId id="281" r:id="rId15"/>
    <p:sldId id="282" r:id="rId16"/>
    <p:sldId id="283" r:id="rId17"/>
    <p:sldId id="284" r:id="rId18"/>
    <p:sldId id="285" r:id="rId19"/>
    <p:sldId id="296" r:id="rId20"/>
    <p:sldId id="297" r:id="rId21"/>
    <p:sldId id="286" r:id="rId22"/>
    <p:sldId id="288" r:id="rId23"/>
    <p:sldId id="289" r:id="rId24"/>
    <p:sldId id="287" r:id="rId25"/>
    <p:sldId id="290" r:id="rId26"/>
    <p:sldId id="292" r:id="rId27"/>
    <p:sldId id="291" r:id="rId28"/>
    <p:sldId id="295" r:id="rId29"/>
    <p:sldId id="267" r:id="rId30"/>
    <p:sldId id="268" r:id="rId31"/>
    <p:sldId id="269" r:id="rId32"/>
    <p:sldId id="270" r:id="rId33"/>
    <p:sldId id="271" r:id="rId34"/>
    <p:sldId id="272" r:id="rId35"/>
    <p:sldId id="273"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A9EC6-BF9E-4D43-8DFE-4B4A73C5AFD2}" v="1" dt="2022-05-24T12:39:14.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83" autoAdjust="0"/>
    <p:restoredTop sz="94660"/>
  </p:normalViewPr>
  <p:slideViewPr>
    <p:cSldViewPr snapToGrid="0">
      <p:cViewPr varScale="1">
        <p:scale>
          <a:sx n="115" d="100"/>
          <a:sy n="115" d="100"/>
        </p:scale>
        <p:origin x="2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nte guest" userId="S::urn:spo:anon#ebe05b39b09c6e3933d8fda4bbcec894ea0c562aa62c6a2b44bb89be0581fa22::" providerId="AD" clId="Web-{47EA9EC6-BF9E-4D43-8DFE-4B4A73C5AFD2}"/>
    <pc:docChg chg="modSld">
      <pc:chgData name="Utente guest" userId="S::urn:spo:anon#ebe05b39b09c6e3933d8fda4bbcec894ea0c562aa62c6a2b44bb89be0581fa22::" providerId="AD" clId="Web-{47EA9EC6-BF9E-4D43-8DFE-4B4A73C5AFD2}" dt="2022-05-24T12:39:14.155" v="0" actId="1076"/>
      <pc:docMkLst>
        <pc:docMk/>
      </pc:docMkLst>
      <pc:sldChg chg="modSp">
        <pc:chgData name="Utente guest" userId="S::urn:spo:anon#ebe05b39b09c6e3933d8fda4bbcec894ea0c562aa62c6a2b44bb89be0581fa22::" providerId="AD" clId="Web-{47EA9EC6-BF9E-4D43-8DFE-4B4A73C5AFD2}" dt="2022-05-24T12:39:14.155" v="0" actId="1076"/>
        <pc:sldMkLst>
          <pc:docMk/>
          <pc:sldMk cId="1611915490" sldId="292"/>
        </pc:sldMkLst>
        <pc:picChg chg="mod">
          <ac:chgData name="Utente guest" userId="S::urn:spo:anon#ebe05b39b09c6e3933d8fda4bbcec894ea0c562aa62c6a2b44bb89be0581fa22::" providerId="AD" clId="Web-{47EA9EC6-BF9E-4D43-8DFE-4B4A73C5AFD2}" dt="2022-05-24T12:39:14.155" v="0" actId="1076"/>
          <ac:picMkLst>
            <pc:docMk/>
            <pc:sldMk cId="1611915490" sldId="292"/>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37A9F1-884C-46DF-AF20-280BFA6734A7}" type="datetimeFigureOut">
              <a:rPr lang="pl-PL" smtClean="0"/>
              <a:t>24.05.2022</a:t>
            </a:fld>
            <a:endParaRPr lang="pl-P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F69825-2E3B-4C1E-B14D-6CF62C7C1679}" type="slidenum">
              <a:rPr lang="pl-PL" smtClean="0"/>
              <a:t>‹#›</a:t>
            </a:fld>
            <a:endParaRPr lang="pl-PL"/>
          </a:p>
        </p:txBody>
      </p:sp>
    </p:spTree>
    <p:extLst>
      <p:ext uri="{BB962C8B-B14F-4D97-AF65-F5344CB8AC3E}">
        <p14:creationId xmlns:p14="http://schemas.microsoft.com/office/powerpoint/2010/main" val="27735095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AAD1B-7773-4DD5-A27F-F49CECB0E36C}" type="datetimeFigureOut">
              <a:rPr lang="pl-PL" smtClean="0"/>
              <a:t>24.05.2022</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B80DB-0601-4CDE-A45A-85CF43482CF3}" type="slidenum">
              <a:rPr lang="pl-PL" smtClean="0"/>
              <a:t>‹#›</a:t>
            </a:fld>
            <a:endParaRPr lang="pl-PL"/>
          </a:p>
        </p:txBody>
      </p:sp>
    </p:spTree>
    <p:extLst>
      <p:ext uri="{BB962C8B-B14F-4D97-AF65-F5344CB8AC3E}">
        <p14:creationId xmlns:p14="http://schemas.microsoft.com/office/powerpoint/2010/main" val="10261539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templates</a:t>
            </a:r>
            <a:endParaRPr lang="pl-PL" dirty="0"/>
          </a:p>
        </p:txBody>
      </p:sp>
    </p:spTree>
    <p:extLst>
      <p:ext uri="{BB962C8B-B14F-4D97-AF65-F5344CB8AC3E}">
        <p14:creationId xmlns:p14="http://schemas.microsoft.com/office/powerpoint/2010/main" val="224106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369102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1005752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1351893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207150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75185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1661459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239833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540306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4193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199543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templates</a:t>
            </a:r>
            <a:endParaRPr lang="pl-PL" dirty="0"/>
          </a:p>
        </p:txBody>
      </p:sp>
      <p:sp>
        <p:nvSpPr>
          <p:cNvPr id="4" name="Slide Number Placeholder 3"/>
          <p:cNvSpPr>
            <a:spLocks noGrp="1"/>
          </p:cNvSpPr>
          <p:nvPr>
            <p:ph type="sldNum" sz="quarter" idx="10"/>
          </p:nvPr>
        </p:nvSpPr>
        <p:spPr/>
        <p:txBody>
          <a:bodyPr/>
          <a:lstStyle/>
          <a:p>
            <a:fld id="{18D1C2D3-AADD-4694-A25D-D94EB00405FA}" type="slidenum">
              <a:rPr lang="en-US" smtClean="0"/>
              <a:t>3</a:t>
            </a:fld>
            <a:endParaRPr lang="en-US"/>
          </a:p>
        </p:txBody>
      </p:sp>
    </p:spTree>
    <p:extLst>
      <p:ext uri="{BB962C8B-B14F-4D97-AF65-F5344CB8AC3E}">
        <p14:creationId xmlns:p14="http://schemas.microsoft.com/office/powerpoint/2010/main" val="2250014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92827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3881408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2491427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368961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3300512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262408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2714273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218165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templates</a:t>
            </a:r>
            <a:endParaRPr lang="pl-PL" dirty="0"/>
          </a:p>
        </p:txBody>
      </p:sp>
    </p:spTree>
    <p:extLst>
      <p:ext uri="{BB962C8B-B14F-4D97-AF65-F5344CB8AC3E}">
        <p14:creationId xmlns:p14="http://schemas.microsoft.com/office/powerpoint/2010/main" val="212530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p>
          <a:p>
            <a:endParaRPr lang="en-US" baseline="0" dirty="0"/>
          </a:p>
          <a:p>
            <a:r>
              <a:rPr lang="en-US" baseline="0" dirty="0"/>
              <a:t>Widgets: </a:t>
            </a:r>
          </a:p>
          <a:p>
            <a:pPr marL="228600" indent="-228600">
              <a:buAutoNum type="arabicPeriod"/>
            </a:pPr>
            <a:r>
              <a:rPr lang="en-US" baseline="0" dirty="0"/>
              <a:t>Weather info – available</a:t>
            </a:r>
          </a:p>
          <a:p>
            <a:pPr marL="228600" indent="-228600">
              <a:buAutoNum type="arabicPeriod"/>
            </a:pPr>
            <a:r>
              <a:rPr lang="en-US" baseline="0" dirty="0"/>
              <a:t>TV channel library</a:t>
            </a:r>
          </a:p>
          <a:p>
            <a:pPr marL="228600" indent="-228600">
              <a:buAutoNum type="arabicPeriod"/>
            </a:pPr>
            <a:r>
              <a:rPr lang="en-US" baseline="0" dirty="0"/>
              <a:t>VOD library</a:t>
            </a:r>
          </a:p>
          <a:p>
            <a:pPr marL="228600" indent="-228600">
              <a:buAutoNum type="arabicPeriod"/>
            </a:pPr>
            <a:r>
              <a:rPr lang="en-US" baseline="0" dirty="0"/>
              <a:t>OTT apps integration</a:t>
            </a:r>
          </a:p>
          <a:p>
            <a:pPr marL="228600" indent="-228600">
              <a:buAutoNum type="arabicPeriod"/>
            </a:pPr>
            <a:r>
              <a:rPr lang="en-US" baseline="0" dirty="0"/>
              <a:t>TV control integration (menu options)</a:t>
            </a:r>
            <a:endParaRPr lang="pl-PL" dirty="0"/>
          </a:p>
        </p:txBody>
      </p:sp>
    </p:spTree>
    <p:extLst>
      <p:ext uri="{BB962C8B-B14F-4D97-AF65-F5344CB8AC3E}">
        <p14:creationId xmlns:p14="http://schemas.microsoft.com/office/powerpoint/2010/main" val="208468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p>
          <a:p>
            <a:endParaRPr lang="en-US" baseline="0" dirty="0"/>
          </a:p>
          <a:p>
            <a:r>
              <a:rPr lang="en-US" baseline="0" dirty="0"/>
              <a:t>Widgets: </a:t>
            </a:r>
          </a:p>
          <a:p>
            <a:pPr marL="228600" indent="-228600">
              <a:buAutoNum type="arabicPeriod"/>
            </a:pPr>
            <a:r>
              <a:rPr lang="en-US" baseline="0" dirty="0"/>
              <a:t>Weather info – available</a:t>
            </a:r>
          </a:p>
          <a:p>
            <a:pPr marL="228600" indent="-228600">
              <a:buAutoNum type="arabicPeriod"/>
            </a:pPr>
            <a:r>
              <a:rPr lang="en-US" baseline="0" dirty="0"/>
              <a:t>TV channel library</a:t>
            </a:r>
          </a:p>
          <a:p>
            <a:pPr marL="228600" indent="-228600">
              <a:buAutoNum type="arabicPeriod"/>
            </a:pPr>
            <a:r>
              <a:rPr lang="en-US" baseline="0" dirty="0"/>
              <a:t>VOD library</a:t>
            </a:r>
          </a:p>
          <a:p>
            <a:pPr marL="228600" indent="-228600">
              <a:buAutoNum type="arabicPeriod"/>
            </a:pPr>
            <a:r>
              <a:rPr lang="en-US" baseline="0" dirty="0"/>
              <a:t>OTT apps integration</a:t>
            </a:r>
          </a:p>
          <a:p>
            <a:pPr marL="228600" indent="-228600">
              <a:buAutoNum type="arabicPeriod"/>
            </a:pPr>
            <a:r>
              <a:rPr lang="en-US" baseline="0" dirty="0"/>
              <a:t>TV control integration (menu options)</a:t>
            </a:r>
            <a:endParaRPr lang="pl-PL" dirty="0"/>
          </a:p>
        </p:txBody>
      </p:sp>
    </p:spTree>
    <p:extLst>
      <p:ext uri="{BB962C8B-B14F-4D97-AF65-F5344CB8AC3E}">
        <p14:creationId xmlns:p14="http://schemas.microsoft.com/office/powerpoint/2010/main" val="245708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199575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118219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354176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widgets, and </a:t>
            </a:r>
            <a:r>
              <a:rPr lang="en-US" dirty="0" err="1"/>
              <a:t>tv</a:t>
            </a:r>
            <a:r>
              <a:rPr lang="en-US" dirty="0"/>
              <a:t> control</a:t>
            </a:r>
            <a:r>
              <a:rPr lang="en-US" baseline="0" dirty="0"/>
              <a:t> function? Will be added in 1.1 but where in the project it will be </a:t>
            </a:r>
            <a:r>
              <a:rPr lang="en-US" baseline="0" dirty="0" err="1"/>
              <a:t>avialbale</a:t>
            </a:r>
            <a:r>
              <a:rPr lang="en-US" baseline="0" dirty="0"/>
              <a:t>?</a:t>
            </a:r>
          </a:p>
          <a:p>
            <a:endParaRPr lang="en-US" baseline="0" dirty="0"/>
          </a:p>
          <a:p>
            <a:r>
              <a:rPr lang="en-US" baseline="0" dirty="0"/>
              <a:t>Language available in 1.0: EN – ES </a:t>
            </a:r>
            <a:endParaRPr lang="pl-PL" dirty="0"/>
          </a:p>
        </p:txBody>
      </p:sp>
    </p:spTree>
    <p:extLst>
      <p:ext uri="{BB962C8B-B14F-4D97-AF65-F5344CB8AC3E}">
        <p14:creationId xmlns:p14="http://schemas.microsoft.com/office/powerpoint/2010/main" val="132875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r>
              <a:rPr lang="pl-PL"/>
              <a:t>asasas</a:t>
            </a:r>
          </a:p>
        </p:txBody>
      </p:sp>
      <p:sp>
        <p:nvSpPr>
          <p:cNvPr id="6" name="Slide Number Placeholder 5"/>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4177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r>
              <a:rPr lang="pl-PL"/>
              <a:t>asasas</a:t>
            </a:r>
          </a:p>
        </p:txBody>
      </p:sp>
      <p:sp>
        <p:nvSpPr>
          <p:cNvPr id="6" name="Slide Number Placeholder 5"/>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388755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r>
              <a:rPr lang="pl-PL"/>
              <a:t>asasas</a:t>
            </a:r>
          </a:p>
        </p:txBody>
      </p:sp>
      <p:sp>
        <p:nvSpPr>
          <p:cNvPr id="6" name="Slide Number Placeholder 5"/>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227528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pic>
        <p:nvPicPr>
          <p:cNvPr id="7" name="그림 6"/>
          <p:cNvPicPr>
            <a:picLocks noChangeAspect="1"/>
          </p:cNvPicPr>
          <p:nvPr userDrawn="1"/>
        </p:nvPicPr>
        <p:blipFill rotWithShape="1">
          <a:blip r:embed="rId2">
            <a:extLst>
              <a:ext uri="{28A0092B-C50C-407E-A947-70E740481C1C}">
                <a14:useLocalDpi xmlns:a14="http://schemas.microsoft.com/office/drawing/2010/main" val="0"/>
              </a:ext>
            </a:extLst>
          </a:blip>
          <a:srcRect t="351" r="195"/>
          <a:stretch/>
        </p:blipFill>
        <p:spPr>
          <a:xfrm>
            <a:off x="1" y="-1"/>
            <a:ext cx="12211049" cy="6858001"/>
          </a:xfrm>
          <a:prstGeom prst="rect">
            <a:avLst/>
          </a:prstGeom>
        </p:spPr>
      </p:pic>
      <p:pic>
        <p:nvPicPr>
          <p:cNvPr id="8" name="Picture 2" descr="I:\YISSUE\삼성\그래픽 모티브\아이콘\브랜딩4-1(아이콘)-13.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56969" r="27985"/>
          <a:stretch/>
        </p:blipFill>
        <p:spPr bwMode="black">
          <a:xfrm>
            <a:off x="8191500" y="0"/>
            <a:ext cx="4019550" cy="2923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YISSUE\삼성\그래픽 모티브\아이콘\브랜딩4-1(아이콘)-13.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56969" r="27985"/>
          <a:stretch/>
        </p:blipFill>
        <p:spPr bwMode="black">
          <a:xfrm rot="10800000">
            <a:off x="0" y="4045254"/>
            <a:ext cx="3867149" cy="2812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YISSUE\삼성\완\samsung research bi guide-05-0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29684" y="419101"/>
            <a:ext cx="2057134" cy="151320"/>
          </a:xfrm>
          <a:prstGeom prst="rect">
            <a:avLst/>
          </a:prstGeom>
          <a:noFill/>
          <a:extLst>
            <a:ext uri="{909E8E84-426E-40DD-AFC4-6F175D3DCCD1}">
              <a14:hiddenFill xmlns:a14="http://schemas.microsoft.com/office/drawing/2010/main">
                <a:solidFill>
                  <a:srgbClr val="FFFFFF"/>
                </a:solidFill>
              </a14:hiddenFill>
            </a:ext>
          </a:extLst>
        </p:spPr>
      </p:pic>
      <p:pic>
        <p:nvPicPr>
          <p:cNvPr id="15" name="그림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02426" y="2067378"/>
            <a:ext cx="847730" cy="526746"/>
          </a:xfrm>
          <a:prstGeom prst="rect">
            <a:avLst/>
          </a:prstGeom>
          <a:effectLst>
            <a:outerShdw blurRad="101600" dist="50800" dir="5400000" algn="ctr" rotWithShape="0">
              <a:srgbClr val="000000">
                <a:alpha val="43137"/>
              </a:srgbClr>
            </a:outerShdw>
          </a:effectLst>
        </p:spPr>
      </p:pic>
      <p:pic>
        <p:nvPicPr>
          <p:cNvPr id="17" name="그림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6891" y="2432210"/>
            <a:ext cx="1662612" cy="2800189"/>
          </a:xfrm>
          <a:prstGeom prst="rect">
            <a:avLst/>
          </a:prstGeom>
          <a:effectLst>
            <a:outerShdw blurRad="101600" dist="50800" dir="5400000" algn="ctr" rotWithShape="0">
              <a:srgbClr val="000000">
                <a:alpha val="43137"/>
              </a:srgbClr>
            </a:outerShdw>
          </a:effectLst>
        </p:spPr>
      </p:pic>
      <p:pic>
        <p:nvPicPr>
          <p:cNvPr id="18" name="그림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45744" y="2011200"/>
            <a:ext cx="1364955" cy="1268605"/>
          </a:xfrm>
          <a:prstGeom prst="rect">
            <a:avLst/>
          </a:prstGeom>
          <a:effectLst>
            <a:outerShdw blurRad="101600" dist="50800" dir="5400000" algn="ctr" rotWithShape="0">
              <a:srgbClr val="000000">
                <a:alpha val="43137"/>
              </a:srgbClr>
            </a:outerShdw>
          </a:effectLst>
        </p:spPr>
      </p:pic>
      <p:sp>
        <p:nvSpPr>
          <p:cNvPr id="10" name="텍스트 개체 틀 9"/>
          <p:cNvSpPr>
            <a:spLocks noGrp="1"/>
          </p:cNvSpPr>
          <p:nvPr>
            <p:ph type="body" sz="quarter" idx="10" hasCustomPrompt="1"/>
          </p:nvPr>
        </p:nvSpPr>
        <p:spPr>
          <a:xfrm>
            <a:off x="-36512" y="2712752"/>
            <a:ext cx="12228512" cy="380762"/>
          </a:xfrm>
          <a:prstGeom prst="rect">
            <a:avLst/>
          </a:prstGeom>
        </p:spPr>
        <p:txBody>
          <a:bodyPr anchor="ctr"/>
          <a:lstStyle>
            <a:lvl1pPr marL="0" indent="0" algn="ctr">
              <a:buNone/>
              <a:defRPr baseline="0">
                <a:solidFill>
                  <a:schemeClr val="bg1">
                    <a:lumMod val="65000"/>
                  </a:schemeClr>
                </a:solidFill>
                <a:latin typeface="SamsungOne 400" panose="020B0503030303020204" pitchFamily="34" charset="0"/>
                <a:ea typeface="SamsungOne 400" panose="020B0503030303020204" pitchFamily="34" charset="0"/>
              </a:defRPr>
            </a:lvl1pPr>
          </a:lstStyle>
          <a:p>
            <a:pPr lvl="0"/>
            <a:r>
              <a:rPr lang="en-US" altLang="ko-KR" dirty="0"/>
              <a:t>Title of meeting or event</a:t>
            </a:r>
            <a:endParaRPr lang="ko-KR" altLang="en-US" dirty="0"/>
          </a:p>
        </p:txBody>
      </p:sp>
      <p:sp>
        <p:nvSpPr>
          <p:cNvPr id="11" name="텍스트 개체 틀 11"/>
          <p:cNvSpPr>
            <a:spLocks noGrp="1"/>
          </p:cNvSpPr>
          <p:nvPr>
            <p:ph type="body" sz="quarter" idx="11" hasCustomPrompt="1"/>
          </p:nvPr>
        </p:nvSpPr>
        <p:spPr>
          <a:xfrm>
            <a:off x="-36512" y="3093515"/>
            <a:ext cx="12228511" cy="665066"/>
          </a:xfrm>
          <a:prstGeom prst="rect">
            <a:avLst/>
          </a:prstGeom>
        </p:spPr>
        <p:txBody>
          <a:bodyPr anchor="ctr"/>
          <a:lstStyle>
            <a:lvl1pPr marL="0" indent="0" algn="ctr">
              <a:buNone/>
              <a:defRPr sz="3300" b="1" baseline="0">
                <a:solidFill>
                  <a:schemeClr val="bg1"/>
                </a:solidFill>
                <a:latin typeface="SamsungOne 400" panose="020B0503030303020204" pitchFamily="34" charset="0"/>
                <a:ea typeface="SamsungOne 400" panose="020B0503030303020204" pitchFamily="34" charset="0"/>
              </a:defRPr>
            </a:lvl1pPr>
          </a:lstStyle>
          <a:p>
            <a:pPr lvl="0"/>
            <a:r>
              <a:rPr lang="en-US" altLang="ko-KR"/>
              <a:t>Main Title</a:t>
            </a:r>
            <a:endParaRPr lang="ko-KR" altLang="en-US"/>
          </a:p>
        </p:txBody>
      </p:sp>
      <p:sp>
        <p:nvSpPr>
          <p:cNvPr id="12" name="텍스트 개체 틀 13"/>
          <p:cNvSpPr>
            <a:spLocks noGrp="1"/>
          </p:cNvSpPr>
          <p:nvPr>
            <p:ph type="body" sz="quarter" idx="12" hasCustomPrompt="1"/>
          </p:nvPr>
        </p:nvSpPr>
        <p:spPr>
          <a:xfrm>
            <a:off x="4403725" y="3860308"/>
            <a:ext cx="3384550" cy="240787"/>
          </a:xfrm>
          <a:prstGeom prst="rect">
            <a:avLst/>
          </a:prstGeom>
        </p:spPr>
        <p:txBody>
          <a:bodyPr anchor="ctr"/>
          <a:lstStyle>
            <a:lvl1pPr marL="0" indent="0" algn="ctr">
              <a:buNone/>
              <a:defRPr sz="1400" baseline="0">
                <a:solidFill>
                  <a:schemeClr val="accent1">
                    <a:lumMod val="40000"/>
                    <a:lumOff val="60000"/>
                  </a:schemeClr>
                </a:solidFill>
                <a:latin typeface="SamsungOne 400" panose="020B0503030303020204" pitchFamily="34" charset="0"/>
                <a:ea typeface="SamsungOne 400" panose="020B0503030303020204" pitchFamily="34" charset="0"/>
              </a:defRPr>
            </a:lvl1pPr>
          </a:lstStyle>
          <a:p>
            <a:pPr lvl="0"/>
            <a:r>
              <a:rPr lang="en-US" altLang="ko-KR"/>
              <a:t>March 2, 2019</a:t>
            </a:r>
            <a:endParaRPr lang="ko-KR" altLang="en-US"/>
          </a:p>
        </p:txBody>
      </p:sp>
      <p:sp>
        <p:nvSpPr>
          <p:cNvPr id="16" name="직사각형 3">
            <a:extLst>
              <a:ext uri="{FF2B5EF4-FFF2-40B4-BE49-F238E27FC236}">
                <a16:creationId xmlns:a16="http://schemas.microsoft.com/office/drawing/2014/main" id="{60AEEA6B-E006-4101-BA70-BED7FD81B3FA}"/>
              </a:ext>
            </a:extLst>
          </p:cNvPr>
          <p:cNvSpPr/>
          <p:nvPr userDrawn="1"/>
        </p:nvSpPr>
        <p:spPr>
          <a:xfrm>
            <a:off x="4760605" y="6486129"/>
            <a:ext cx="2689839" cy="246221"/>
          </a:xfrm>
          <a:prstGeom prst="rect">
            <a:avLst/>
          </a:prstGeom>
        </p:spPr>
        <p:txBody>
          <a:bodyPr wrap="none">
            <a:spAutoFit/>
          </a:bodyPr>
          <a:lstStyle/>
          <a:p>
            <a:r>
              <a:rPr lang="en-US" altLang="ko-KR" sz="1000" spc="-30" dirty="0">
                <a:solidFill>
                  <a:schemeClr val="bg1"/>
                </a:solidFill>
              </a:rPr>
              <a:t>©2020 Samsung Research, All</a:t>
            </a:r>
            <a:r>
              <a:rPr lang="en-US" altLang="ko-KR" sz="1000" spc="-30" baseline="0" dirty="0">
                <a:solidFill>
                  <a:schemeClr val="bg1"/>
                </a:solidFill>
              </a:rPr>
              <a:t> rights reserved.</a:t>
            </a:r>
            <a:endParaRPr lang="ko-KR" altLang="en-US" sz="1000" spc="-30" dirty="0">
              <a:solidFill>
                <a:schemeClr val="bg1"/>
              </a:solidFill>
            </a:endParaRPr>
          </a:p>
        </p:txBody>
      </p:sp>
    </p:spTree>
    <p:extLst>
      <p:ext uri="{BB962C8B-B14F-4D97-AF65-F5344CB8AC3E}">
        <p14:creationId xmlns:p14="http://schemas.microsoft.com/office/powerpoint/2010/main" val="1094964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 1">
    <p:spTree>
      <p:nvGrpSpPr>
        <p:cNvPr id="1" name=""/>
        <p:cNvGrpSpPr/>
        <p:nvPr/>
      </p:nvGrpSpPr>
      <p:grpSpPr>
        <a:xfrm>
          <a:off x="0" y="0"/>
          <a:ext cx="0" cy="0"/>
          <a:chOff x="0" y="0"/>
          <a:chExt cx="0" cy="0"/>
        </a:xfrm>
      </p:grpSpPr>
      <p:pic>
        <p:nvPicPr>
          <p:cNvPr id="18" name="그림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06857"/>
            <a:ext cx="12192000" cy="451143"/>
          </a:xfrm>
          <a:prstGeom prst="rect">
            <a:avLst/>
          </a:prstGeom>
        </p:spPr>
      </p:pic>
      <p:pic>
        <p:nvPicPr>
          <p:cNvPr id="7" name="Picture 2" descr="I:\YISSUE\삼성\그래픽 모티브\아이콘\브랜딩4-1(아이콘)-13.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 t="66397" r="22935" b="11672"/>
          <a:stretch/>
        </p:blipFill>
        <p:spPr bwMode="black">
          <a:xfrm>
            <a:off x="10896600" y="6409266"/>
            <a:ext cx="1295400" cy="4487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YISSUE\삼성\그래픽 모티브\아이콘\브랜딩4-1(아이콘)-13.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 t="51595" r="42041" b="26474"/>
          <a:stretch/>
        </p:blipFill>
        <p:spPr bwMode="black">
          <a:xfrm flipH="1">
            <a:off x="0" y="6409267"/>
            <a:ext cx="974220" cy="4487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0598463" y="828322"/>
            <a:ext cx="1281012" cy="94119"/>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p:cNvSpPr/>
          <p:nvPr userDrawn="1"/>
        </p:nvSpPr>
        <p:spPr>
          <a:xfrm>
            <a:off x="0" y="851111"/>
            <a:ext cx="10439400" cy="71330"/>
          </a:xfrm>
          <a:prstGeom prst="rect">
            <a:avLst/>
          </a:prstGeom>
          <a:gradFill flip="none" rotWithShape="1">
            <a:gsLst>
              <a:gs pos="0">
                <a:srgbClr val="044EA2"/>
              </a:gs>
              <a:gs pos="50000">
                <a:srgbClr val="044EA2">
                  <a:shade val="67500"/>
                  <a:satMod val="115000"/>
                  <a:lumMod val="96000"/>
                  <a:lumOff val="4000"/>
                </a:srgbClr>
              </a:gs>
              <a:gs pos="100000">
                <a:srgbClr val="044EA2">
                  <a:shade val="100000"/>
                  <a:satMod val="115000"/>
                  <a:lumMod val="90000"/>
                  <a:lumOff val="1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SamsungOne 400" panose="020B0503030303020204" pitchFamily="34" charset="0"/>
            </a:endParaRPr>
          </a:p>
        </p:txBody>
      </p:sp>
      <p:sp>
        <p:nvSpPr>
          <p:cNvPr id="13" name="텍스트 개체 틀 4"/>
          <p:cNvSpPr>
            <a:spLocks noGrp="1"/>
          </p:cNvSpPr>
          <p:nvPr>
            <p:ph type="body" sz="quarter" idx="14" hasCustomPrompt="1"/>
          </p:nvPr>
        </p:nvSpPr>
        <p:spPr>
          <a:xfrm>
            <a:off x="940887" y="3667841"/>
            <a:ext cx="6171598" cy="890916"/>
          </a:xfrm>
          <a:prstGeom prst="rect">
            <a:avLst/>
          </a:prstGeom>
        </p:spPr>
        <p:txBody>
          <a:bodyPr/>
          <a:lstStyle>
            <a:lvl1pPr marL="265113" indent="-265113">
              <a:lnSpc>
                <a:spcPct val="70000"/>
              </a:lnSpc>
              <a:buFont typeface="Arial" panose="020B0604020202020204" pitchFamily="34" charset="0"/>
              <a:buChar char="•"/>
              <a:defRPr sz="1800" b="0" baseline="0">
                <a:latin typeface="SamsungOne 400" panose="020B0503030303020204" pitchFamily="34" charset="0"/>
                <a:ea typeface="SamsungOne 400" panose="020B0503030303020204" pitchFamily="34" charset="0"/>
              </a:defRPr>
            </a:lvl1pPr>
          </a:lstStyle>
          <a:p>
            <a:pPr lvl="0"/>
            <a:r>
              <a:rPr lang="en-US" altLang="ko-KR"/>
              <a:t>text</a:t>
            </a:r>
          </a:p>
          <a:p>
            <a:pPr lvl="0"/>
            <a:r>
              <a:rPr lang="en-US" altLang="ko-KR"/>
              <a:t>text</a:t>
            </a:r>
            <a:endParaRPr lang="ko-KR" altLang="en-US"/>
          </a:p>
        </p:txBody>
      </p:sp>
      <p:sp>
        <p:nvSpPr>
          <p:cNvPr id="14" name="텍스트 개체 틀 4"/>
          <p:cNvSpPr>
            <a:spLocks noGrp="1"/>
          </p:cNvSpPr>
          <p:nvPr>
            <p:ph type="body" sz="quarter" idx="15" hasCustomPrompt="1"/>
          </p:nvPr>
        </p:nvSpPr>
        <p:spPr>
          <a:xfrm>
            <a:off x="486708" y="2982570"/>
            <a:ext cx="6625777" cy="351317"/>
          </a:xfrm>
          <a:prstGeom prst="rect">
            <a:avLst/>
          </a:prstGeom>
        </p:spPr>
        <p:txBody>
          <a:bodyPr/>
          <a:lstStyle>
            <a:lvl1pPr marL="265113" indent="-265113">
              <a:buFontTx/>
              <a:buBlip>
                <a:blip r:embed="rId6"/>
              </a:buBlip>
              <a:defRPr sz="2000" b="1" baseline="0">
                <a:latin typeface="SamsungOne 400" panose="020B0503030303020204" pitchFamily="34" charset="0"/>
                <a:ea typeface="SamsungOne 400" panose="020B0503030303020204" pitchFamily="34" charset="0"/>
              </a:defRPr>
            </a:lvl1pPr>
          </a:lstStyle>
          <a:p>
            <a:pPr lvl="0"/>
            <a:r>
              <a:rPr lang="en-US" altLang="ko-KR"/>
              <a:t>First Sub-heading</a:t>
            </a:r>
            <a:endParaRPr lang="ko-KR" altLang="en-US"/>
          </a:p>
        </p:txBody>
      </p:sp>
      <p:sp>
        <p:nvSpPr>
          <p:cNvPr id="15" name="텍스트 개체 틀 4"/>
          <p:cNvSpPr>
            <a:spLocks noGrp="1"/>
          </p:cNvSpPr>
          <p:nvPr>
            <p:ph type="body" sz="quarter" idx="13" hasCustomPrompt="1"/>
          </p:nvPr>
        </p:nvSpPr>
        <p:spPr>
          <a:xfrm>
            <a:off x="940887" y="1682475"/>
            <a:ext cx="6171598" cy="890916"/>
          </a:xfrm>
          <a:prstGeom prst="rect">
            <a:avLst/>
          </a:prstGeom>
        </p:spPr>
        <p:txBody>
          <a:bodyPr/>
          <a:lstStyle>
            <a:lvl1pPr marL="265113" indent="-265113">
              <a:lnSpc>
                <a:spcPct val="70000"/>
              </a:lnSpc>
              <a:buFont typeface="Arial" panose="020B0604020202020204" pitchFamily="34" charset="0"/>
              <a:buChar char="•"/>
              <a:defRPr sz="1800" b="0" baseline="0">
                <a:latin typeface="SamsungOne 400" panose="020B0503030303020204" pitchFamily="34" charset="0"/>
                <a:ea typeface="SamsungOne 400" panose="020B0503030303020204" pitchFamily="34" charset="0"/>
              </a:defRPr>
            </a:lvl1pPr>
          </a:lstStyle>
          <a:p>
            <a:pPr lvl="0"/>
            <a:r>
              <a:rPr lang="en-US" altLang="ko-KR"/>
              <a:t>text</a:t>
            </a:r>
          </a:p>
          <a:p>
            <a:pPr lvl="0"/>
            <a:r>
              <a:rPr lang="en-US" altLang="ko-KR"/>
              <a:t>text</a:t>
            </a:r>
            <a:endParaRPr lang="ko-KR" altLang="en-US"/>
          </a:p>
        </p:txBody>
      </p:sp>
      <p:sp>
        <p:nvSpPr>
          <p:cNvPr id="16" name="텍스트 개체 틀 4"/>
          <p:cNvSpPr>
            <a:spLocks noGrp="1"/>
          </p:cNvSpPr>
          <p:nvPr>
            <p:ph type="body" sz="quarter" idx="12" hasCustomPrompt="1"/>
          </p:nvPr>
        </p:nvSpPr>
        <p:spPr>
          <a:xfrm>
            <a:off x="486708" y="997204"/>
            <a:ext cx="6625777" cy="351317"/>
          </a:xfrm>
          <a:prstGeom prst="rect">
            <a:avLst/>
          </a:prstGeom>
        </p:spPr>
        <p:txBody>
          <a:bodyPr/>
          <a:lstStyle>
            <a:lvl1pPr marL="265113" indent="-265113">
              <a:buFontTx/>
              <a:buBlip>
                <a:blip r:embed="rId6"/>
              </a:buBlip>
              <a:defRPr sz="2000" b="1" baseline="0">
                <a:latin typeface="SamsungOne 400" panose="020B0503030303020204" pitchFamily="34" charset="0"/>
                <a:ea typeface="SamsungOne 400" panose="020B0503030303020204" pitchFamily="34" charset="0"/>
              </a:defRPr>
            </a:lvl1pPr>
          </a:lstStyle>
          <a:p>
            <a:pPr lvl="0"/>
            <a:r>
              <a:rPr lang="en-US" altLang="ko-KR"/>
              <a:t>First Sub-heading</a:t>
            </a:r>
            <a:endParaRPr lang="ko-KR" altLang="en-US"/>
          </a:p>
        </p:txBody>
      </p:sp>
      <p:sp>
        <p:nvSpPr>
          <p:cNvPr id="17" name="텍스트 개체 틀 2"/>
          <p:cNvSpPr>
            <a:spLocks noGrp="1"/>
          </p:cNvSpPr>
          <p:nvPr>
            <p:ph type="body" sz="quarter" idx="16" hasCustomPrompt="1"/>
          </p:nvPr>
        </p:nvSpPr>
        <p:spPr>
          <a:xfrm>
            <a:off x="485775" y="224684"/>
            <a:ext cx="5375276" cy="526051"/>
          </a:xfrm>
          <a:prstGeom prst="rect">
            <a:avLst/>
          </a:prstGeom>
        </p:spPr>
        <p:txBody>
          <a:bodyPr/>
          <a:lstStyle>
            <a:lvl1pPr marL="0" indent="0">
              <a:buNone/>
              <a:defRPr sz="2800" b="1" baseline="0">
                <a:solidFill>
                  <a:srgbClr val="044EA2"/>
                </a:solidFill>
                <a:latin typeface="SamsungOne 400" panose="020B0503030303020204" pitchFamily="34" charset="0"/>
                <a:ea typeface="SamsungOne 400" panose="020B0503030303020204" pitchFamily="34" charset="0"/>
              </a:defRPr>
            </a:lvl1pPr>
          </a:lstStyle>
          <a:p>
            <a:pPr lvl="0"/>
            <a:r>
              <a:rPr lang="en-US" altLang="ko-KR"/>
              <a:t>Insert your main title</a:t>
            </a:r>
            <a:endParaRPr lang="ko-KR" altLang="en-US"/>
          </a:p>
        </p:txBody>
      </p:sp>
      <p:sp>
        <p:nvSpPr>
          <p:cNvPr id="19" name="TextBox 18"/>
          <p:cNvSpPr txBox="1"/>
          <p:nvPr userDrawn="1"/>
        </p:nvSpPr>
        <p:spPr>
          <a:xfrm>
            <a:off x="10870631" y="6493928"/>
            <a:ext cx="728084" cy="276999"/>
          </a:xfrm>
          <a:prstGeom prst="rect">
            <a:avLst/>
          </a:prstGeom>
          <a:noFill/>
        </p:spPr>
        <p:txBody>
          <a:bodyPr wrap="none" rtlCol="0">
            <a:spAutoFit/>
          </a:bodyPr>
          <a:lstStyle/>
          <a:p>
            <a:pPr algn="l"/>
            <a:fld id="{260E2A6B-A809-4840-BF14-8648BC0BDF87}" type="slidenum">
              <a:rPr lang="id-ID" sz="1200" b="0" i="0" smtClean="0">
                <a:solidFill>
                  <a:schemeClr val="bg1"/>
                </a:solidFill>
                <a:latin typeface="SamsungOne 400" panose="020B0503030303020204" pitchFamily="34" charset="0"/>
                <a:ea typeface="SamsungOne 400" panose="020B0503030303020204" pitchFamily="34" charset="0"/>
                <a:cs typeface="Titillium" charset="0"/>
              </a:rPr>
              <a:pPr algn="l"/>
              <a:t>‹#›</a:t>
            </a:fld>
            <a:r>
              <a:rPr lang="en-US" sz="1200" b="0" i="0" dirty="0">
                <a:solidFill>
                  <a:schemeClr val="bg1"/>
                </a:solidFill>
                <a:latin typeface="SamsungOne 400" panose="020B0503030303020204" pitchFamily="34" charset="0"/>
                <a:ea typeface="SamsungOne 400" panose="020B0503030303020204" pitchFamily="34" charset="0"/>
                <a:cs typeface="Titillium" charset="0"/>
              </a:rPr>
              <a:t> / 80</a:t>
            </a:r>
            <a:endParaRPr lang="en-MY" sz="2400" b="0" i="0" dirty="0">
              <a:solidFill>
                <a:schemeClr val="bg1"/>
              </a:solidFill>
              <a:latin typeface="SamsungOne 400" panose="020B0503030303020204" pitchFamily="34" charset="0"/>
              <a:ea typeface="SamsungOne 400" panose="020B0503030303020204" pitchFamily="34" charset="0"/>
              <a:cs typeface="Titillium" charset="0"/>
            </a:endParaRPr>
          </a:p>
        </p:txBody>
      </p:sp>
      <p:sp>
        <p:nvSpPr>
          <p:cNvPr id="21" name="직사각형 3">
            <a:extLst>
              <a:ext uri="{FF2B5EF4-FFF2-40B4-BE49-F238E27FC236}">
                <a16:creationId xmlns:a16="http://schemas.microsoft.com/office/drawing/2014/main" id="{60AEEA6B-E006-4101-BA70-BED7FD81B3FA}"/>
              </a:ext>
            </a:extLst>
          </p:cNvPr>
          <p:cNvSpPr/>
          <p:nvPr userDrawn="1"/>
        </p:nvSpPr>
        <p:spPr>
          <a:xfrm>
            <a:off x="4751080" y="6488669"/>
            <a:ext cx="2689839" cy="246221"/>
          </a:xfrm>
          <a:prstGeom prst="rect">
            <a:avLst/>
          </a:prstGeom>
        </p:spPr>
        <p:txBody>
          <a:bodyPr wrap="none">
            <a:spAutoFit/>
          </a:bodyPr>
          <a:lstStyle/>
          <a:p>
            <a:r>
              <a:rPr lang="en-US" altLang="ko-KR" sz="1000" spc="-30" dirty="0">
                <a:solidFill>
                  <a:schemeClr val="bg1"/>
                </a:solidFill>
              </a:rPr>
              <a:t>©2020 Samsung Research, All</a:t>
            </a:r>
            <a:r>
              <a:rPr lang="en-US" altLang="ko-KR" sz="1000" spc="-30" baseline="0" dirty="0">
                <a:solidFill>
                  <a:schemeClr val="bg1"/>
                </a:solidFill>
              </a:rPr>
              <a:t> rights reserved.</a:t>
            </a:r>
            <a:endParaRPr lang="ko-KR" altLang="en-US" sz="1000" spc="-30" dirty="0">
              <a:solidFill>
                <a:schemeClr val="bg1"/>
              </a:solidFill>
            </a:endParaRPr>
          </a:p>
        </p:txBody>
      </p:sp>
    </p:spTree>
    <p:extLst>
      <p:ext uri="{BB962C8B-B14F-4D97-AF65-F5344CB8AC3E}">
        <p14:creationId xmlns:p14="http://schemas.microsoft.com/office/powerpoint/2010/main" val="49744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r>
              <a:rPr lang="pl-PL"/>
              <a:t>asasas</a:t>
            </a:r>
          </a:p>
        </p:txBody>
      </p:sp>
      <p:sp>
        <p:nvSpPr>
          <p:cNvPr id="6" name="Slide Number Placeholder 5"/>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201096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pl-PL"/>
          </a:p>
        </p:txBody>
      </p:sp>
      <p:sp>
        <p:nvSpPr>
          <p:cNvPr id="5" name="Footer Placeholder 4"/>
          <p:cNvSpPr>
            <a:spLocks noGrp="1"/>
          </p:cNvSpPr>
          <p:nvPr>
            <p:ph type="ftr" sz="quarter" idx="11"/>
          </p:nvPr>
        </p:nvSpPr>
        <p:spPr/>
        <p:txBody>
          <a:bodyPr/>
          <a:lstStyle/>
          <a:p>
            <a:r>
              <a:rPr lang="pl-PL"/>
              <a:t>asasas</a:t>
            </a:r>
          </a:p>
        </p:txBody>
      </p:sp>
      <p:sp>
        <p:nvSpPr>
          <p:cNvPr id="6" name="Slide Number Placeholder 5"/>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20606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r>
              <a:rPr lang="pl-PL"/>
              <a:t>asasas</a:t>
            </a:r>
          </a:p>
        </p:txBody>
      </p:sp>
      <p:sp>
        <p:nvSpPr>
          <p:cNvPr id="7" name="Slide Number Placeholder 6"/>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240769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p:cNvSpPr>
            <a:spLocks noGrp="1"/>
          </p:cNvSpPr>
          <p:nvPr>
            <p:ph type="dt" sz="half" idx="10"/>
          </p:nvPr>
        </p:nvSpPr>
        <p:spPr/>
        <p:txBody>
          <a:bodyPr/>
          <a:lstStyle/>
          <a:p>
            <a:endParaRPr lang="pl-PL"/>
          </a:p>
        </p:txBody>
      </p:sp>
      <p:sp>
        <p:nvSpPr>
          <p:cNvPr id="8" name="Footer Placeholder 7"/>
          <p:cNvSpPr>
            <a:spLocks noGrp="1"/>
          </p:cNvSpPr>
          <p:nvPr>
            <p:ph type="ftr" sz="quarter" idx="11"/>
          </p:nvPr>
        </p:nvSpPr>
        <p:spPr/>
        <p:txBody>
          <a:bodyPr/>
          <a:lstStyle/>
          <a:p>
            <a:r>
              <a:rPr lang="pl-PL"/>
              <a:t>asasas</a:t>
            </a:r>
          </a:p>
        </p:txBody>
      </p:sp>
      <p:sp>
        <p:nvSpPr>
          <p:cNvPr id="9" name="Slide Number Placeholder 8"/>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212143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2"/>
          <p:cNvSpPr>
            <a:spLocks noGrp="1"/>
          </p:cNvSpPr>
          <p:nvPr>
            <p:ph type="dt" sz="half" idx="10"/>
          </p:nvPr>
        </p:nvSpPr>
        <p:spPr/>
        <p:txBody>
          <a:bodyPr/>
          <a:lstStyle/>
          <a:p>
            <a:endParaRPr lang="pl-PL"/>
          </a:p>
        </p:txBody>
      </p:sp>
      <p:sp>
        <p:nvSpPr>
          <p:cNvPr id="4" name="Footer Placeholder 3"/>
          <p:cNvSpPr>
            <a:spLocks noGrp="1"/>
          </p:cNvSpPr>
          <p:nvPr>
            <p:ph type="ftr" sz="quarter" idx="11"/>
          </p:nvPr>
        </p:nvSpPr>
        <p:spPr/>
        <p:txBody>
          <a:bodyPr/>
          <a:lstStyle/>
          <a:p>
            <a:r>
              <a:rPr lang="pl-PL"/>
              <a:t>asasas</a:t>
            </a:r>
          </a:p>
        </p:txBody>
      </p:sp>
      <p:sp>
        <p:nvSpPr>
          <p:cNvPr id="5" name="Slide Number Placeholder 4"/>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112519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l-PL"/>
          </a:p>
        </p:txBody>
      </p:sp>
      <p:sp>
        <p:nvSpPr>
          <p:cNvPr id="3" name="Footer Placeholder 2"/>
          <p:cNvSpPr>
            <a:spLocks noGrp="1"/>
          </p:cNvSpPr>
          <p:nvPr>
            <p:ph type="ftr" sz="quarter" idx="11"/>
          </p:nvPr>
        </p:nvSpPr>
        <p:spPr/>
        <p:txBody>
          <a:bodyPr/>
          <a:lstStyle/>
          <a:p>
            <a:r>
              <a:rPr lang="pl-PL"/>
              <a:t>asasas</a:t>
            </a:r>
          </a:p>
        </p:txBody>
      </p:sp>
      <p:sp>
        <p:nvSpPr>
          <p:cNvPr id="4" name="Slide Number Placeholder 3"/>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407460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r>
              <a:rPr lang="pl-PL"/>
              <a:t>asasas</a:t>
            </a:r>
          </a:p>
        </p:txBody>
      </p:sp>
      <p:sp>
        <p:nvSpPr>
          <p:cNvPr id="7" name="Slide Number Placeholder 6"/>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207218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pl-PL"/>
          </a:p>
        </p:txBody>
      </p:sp>
      <p:sp>
        <p:nvSpPr>
          <p:cNvPr id="6" name="Footer Placeholder 5"/>
          <p:cNvSpPr>
            <a:spLocks noGrp="1"/>
          </p:cNvSpPr>
          <p:nvPr>
            <p:ph type="ftr" sz="quarter" idx="11"/>
          </p:nvPr>
        </p:nvSpPr>
        <p:spPr/>
        <p:txBody>
          <a:bodyPr/>
          <a:lstStyle/>
          <a:p>
            <a:r>
              <a:rPr lang="pl-PL"/>
              <a:t>asasas</a:t>
            </a:r>
          </a:p>
        </p:txBody>
      </p:sp>
      <p:sp>
        <p:nvSpPr>
          <p:cNvPr id="7" name="Slide Number Placeholder 6"/>
          <p:cNvSpPr>
            <a:spLocks noGrp="1"/>
          </p:cNvSpPr>
          <p:nvPr>
            <p:ph type="sldNum" sz="quarter" idx="12"/>
          </p:nvPr>
        </p:nvSpPr>
        <p:spPr/>
        <p:txBody>
          <a:bodyPr/>
          <a:lstStyle/>
          <a:p>
            <a:fld id="{E2CC2633-0035-4858-9DA3-779415D8F532}" type="slidenum">
              <a:rPr lang="pl-PL" smtClean="0"/>
              <a:t>‹#›</a:t>
            </a:fld>
            <a:endParaRPr lang="pl-PL"/>
          </a:p>
        </p:txBody>
      </p:sp>
    </p:spTree>
    <p:extLst>
      <p:ext uri="{BB962C8B-B14F-4D97-AF65-F5344CB8AC3E}">
        <p14:creationId xmlns:p14="http://schemas.microsoft.com/office/powerpoint/2010/main" val="64780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asasas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C2633-0035-4858-9DA3-779415D8F532}" type="slidenum">
              <a:rPr lang="pl-PL" smtClean="0"/>
              <a:t>‹#›</a:t>
            </a:fld>
            <a:endParaRPr lang="pl-PL"/>
          </a:p>
        </p:txBody>
      </p:sp>
    </p:spTree>
    <p:extLst>
      <p:ext uri="{BB962C8B-B14F-4D97-AF65-F5344CB8AC3E}">
        <p14:creationId xmlns:p14="http://schemas.microsoft.com/office/powerpoint/2010/main" val="360527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93.png"/></Relationships>
</file>

<file path=ppt/slides/_rels/slide2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97.png"/></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3.xml"/><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xml"/><Relationship Id="rId4" Type="http://schemas.openxmlformats.org/officeDocument/2006/relationships/image" Target="../media/image105.png"/></Relationships>
</file>

<file path=ppt/slides/_rels/slide3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3.xml"/><Relationship Id="rId4" Type="http://schemas.openxmlformats.org/officeDocument/2006/relationships/image" Target="../media/image113.png"/></Relationships>
</file>

<file path=ppt/slides/_rels/slide3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3.xml"/><Relationship Id="rId4" Type="http://schemas.openxmlformats.org/officeDocument/2006/relationships/image" Target="../media/image116.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73082" y="3818805"/>
            <a:ext cx="4318918" cy="2739617"/>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sp>
        <p:nvSpPr>
          <p:cNvPr id="30" name="텍스트 개체 틀 1"/>
          <p:cNvSpPr>
            <a:spLocks noGrp="1"/>
          </p:cNvSpPr>
          <p:nvPr>
            <p:ph type="body" sz="quarter" idx="10"/>
          </p:nvPr>
        </p:nvSpPr>
        <p:spPr>
          <a:xfrm>
            <a:off x="2367647" y="3043972"/>
            <a:ext cx="3170989" cy="330397"/>
          </a:xfrm>
        </p:spPr>
        <p:txBody>
          <a:bodyPr>
            <a:noAutofit/>
          </a:bodyPr>
          <a:lstStyle/>
          <a:p>
            <a:r>
              <a:rPr lang="en-US" altLang="ko-KR" b="1" dirty="0">
                <a:solidFill>
                  <a:schemeClr val="bg1"/>
                </a:solidFill>
              </a:rPr>
              <a:t>Samsung LYNK Cloud Project creation</a:t>
            </a:r>
            <a:endParaRPr lang="ko-KR" altLang="en-US" b="1" dirty="0">
              <a:solidFill>
                <a:schemeClr val="bg1"/>
              </a:solidFill>
            </a:endParaRPr>
          </a:p>
        </p:txBody>
      </p:sp>
      <p:pic>
        <p:nvPicPr>
          <p:cNvPr id="5" name="그림 19"/>
          <p:cNvPicPr>
            <a:picLocks noChangeAspect="1"/>
          </p:cNvPicPr>
          <p:nvPr/>
        </p:nvPicPr>
        <p:blipFill>
          <a:blip r:embed="rId3">
            <a:clrChange>
              <a:clrFrom>
                <a:srgbClr val="FFFFFF"/>
              </a:clrFrom>
              <a:clrTo>
                <a:srgbClr val="FFFFFF">
                  <a:alpha val="0"/>
                </a:srgbClr>
              </a:clrTo>
            </a:clrChange>
          </a:blip>
          <a:stretch>
            <a:fillRect/>
          </a:stretch>
        </p:blipFill>
        <p:spPr>
          <a:xfrm>
            <a:off x="5267908" y="4479035"/>
            <a:ext cx="3358358" cy="1419155"/>
          </a:xfrm>
          <a:prstGeom prst="rect">
            <a:avLst/>
          </a:prstGeom>
        </p:spPr>
      </p:pic>
    </p:spTree>
    <p:extLst>
      <p:ext uri="{BB962C8B-B14F-4D97-AF65-F5344CB8AC3E}">
        <p14:creationId xmlns:p14="http://schemas.microsoft.com/office/powerpoint/2010/main" val="143180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Customize Home page</a:t>
            </a:r>
            <a:endParaRPr lang="pl-PL" dirty="0">
              <a:latin typeface="+mn-lt"/>
            </a:endParaRPr>
          </a:p>
        </p:txBody>
      </p:sp>
      <p:sp>
        <p:nvSpPr>
          <p:cNvPr id="5" name="TextBox 4"/>
          <p:cNvSpPr txBox="1"/>
          <p:nvPr/>
        </p:nvSpPr>
        <p:spPr>
          <a:xfrm>
            <a:off x="86583" y="1177372"/>
            <a:ext cx="5441381" cy="2062103"/>
          </a:xfrm>
          <a:prstGeom prst="rect">
            <a:avLst/>
          </a:prstGeom>
          <a:noFill/>
        </p:spPr>
        <p:txBody>
          <a:bodyPr wrap="square" rtlCol="0">
            <a:spAutoFit/>
          </a:bodyPr>
          <a:lstStyle/>
          <a:p>
            <a:r>
              <a:rPr lang="en-US" sz="1600" b="1" dirty="0">
                <a:ea typeface="SamsungOne 400" panose="020B0503030303020204" pitchFamily="34" charset="0"/>
              </a:rPr>
              <a:t>Welcome Message: </a:t>
            </a:r>
            <a:r>
              <a:rPr lang="en-US" sz="1600" dirty="0">
                <a:ea typeface="SamsungOne 400" panose="020B0503030303020204" pitchFamily="34" charset="0"/>
              </a:rPr>
              <a:t>You can create a personalized message for you guest. </a:t>
            </a:r>
            <a:r>
              <a:rPr lang="en-US" sz="1600" b="1" dirty="0">
                <a:ea typeface="SamsungOne 400" panose="020B0503030303020204" pitchFamily="34" charset="0"/>
              </a:rPr>
              <a:t>{</a:t>
            </a:r>
            <a:r>
              <a:rPr lang="en-US" sz="1600" b="1" dirty="0" err="1">
                <a:ea typeface="SamsungOne 400" panose="020B0503030303020204" pitchFamily="34" charset="0"/>
              </a:rPr>
              <a:t>GuestName</a:t>
            </a:r>
            <a:r>
              <a:rPr lang="en-US" sz="1600" b="1" dirty="0">
                <a:ea typeface="SamsungOne 400" panose="020B0503030303020204" pitchFamily="34" charset="0"/>
              </a:rPr>
              <a:t>} </a:t>
            </a:r>
            <a:r>
              <a:rPr lang="en-US" sz="1600" dirty="0">
                <a:ea typeface="SamsungOne 400" panose="020B0503030303020204" pitchFamily="34" charset="0"/>
              </a:rPr>
              <a:t>and</a:t>
            </a:r>
            <a:r>
              <a:rPr lang="en-US" sz="1600" b="1" dirty="0">
                <a:ea typeface="SamsungOne 400" panose="020B0503030303020204" pitchFamily="34" charset="0"/>
              </a:rPr>
              <a:t> {</a:t>
            </a:r>
            <a:r>
              <a:rPr lang="en-US" sz="1600" b="1" dirty="0" err="1">
                <a:ea typeface="SamsungOne 400" panose="020B0503030303020204" pitchFamily="34" charset="0"/>
              </a:rPr>
              <a:t>RoomNo</a:t>
            </a:r>
            <a:r>
              <a:rPr lang="en-US" sz="1600" b="1" dirty="0">
                <a:ea typeface="SamsungOne 400" panose="020B0503030303020204" pitchFamily="34" charset="0"/>
              </a:rPr>
              <a:t>} </a:t>
            </a:r>
            <a:r>
              <a:rPr lang="en-US" sz="1600" dirty="0">
                <a:ea typeface="SamsungOne 400" panose="020B0503030303020204" pitchFamily="34" charset="0"/>
              </a:rPr>
              <a:t>will be replaced with guest info collected during </a:t>
            </a:r>
            <a:r>
              <a:rPr lang="en-US" sz="1600" b="1" dirty="0">
                <a:ea typeface="SamsungOne 400" panose="020B0503030303020204" pitchFamily="34" charset="0"/>
              </a:rPr>
              <a:t>Check-in. </a:t>
            </a:r>
          </a:p>
          <a:p>
            <a:endParaRPr lang="en-US" sz="1600" dirty="0">
              <a:ea typeface="SamsungOne 400" panose="020B0503030303020204" pitchFamily="34" charset="0"/>
            </a:endParaRP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sp>
        <p:nvSpPr>
          <p:cNvPr id="17" name="TextBox 16"/>
          <p:cNvSpPr txBox="1"/>
          <p:nvPr/>
        </p:nvSpPr>
        <p:spPr>
          <a:xfrm>
            <a:off x="6427471" y="1177372"/>
            <a:ext cx="5441381" cy="2308324"/>
          </a:xfrm>
          <a:prstGeom prst="rect">
            <a:avLst/>
          </a:prstGeom>
          <a:noFill/>
        </p:spPr>
        <p:txBody>
          <a:bodyPr wrap="square" rtlCol="0">
            <a:spAutoFit/>
          </a:bodyPr>
          <a:lstStyle/>
          <a:p>
            <a:r>
              <a:rPr lang="en-US" sz="1600" b="1" dirty="0">
                <a:ea typeface="SamsungOne 400" panose="020B0503030303020204" pitchFamily="34" charset="0"/>
              </a:rPr>
              <a:t>Greeting message: </a:t>
            </a:r>
            <a:r>
              <a:rPr lang="en-US" sz="1600" dirty="0">
                <a:ea typeface="SamsungOne 400" panose="020B0503030303020204" pitchFamily="34" charset="0"/>
              </a:rPr>
              <a:t>Greeting message can be changed basing on the time. In order to add different greeting messages, click on Add </a:t>
            </a:r>
            <a:r>
              <a:rPr lang="en-US" sz="1600" dirty="0" err="1">
                <a:ea typeface="SamsungOne 400" panose="020B0503030303020204" pitchFamily="34" charset="0"/>
              </a:rPr>
              <a:t>TimeSpan</a:t>
            </a:r>
            <a:r>
              <a:rPr lang="en-US" sz="1600" dirty="0">
                <a:ea typeface="SamsungOne 400" panose="020B0503030303020204" pitchFamily="34" charset="0"/>
              </a:rPr>
              <a:t>, specify the time and the message which should be displayed. </a:t>
            </a:r>
            <a:endParaRPr lang="en-US" sz="1600" b="1" dirty="0">
              <a:ea typeface="SamsungOne 400" panose="020B0503030303020204" pitchFamily="34" charset="0"/>
            </a:endParaRPr>
          </a:p>
          <a:p>
            <a:endParaRPr lang="en-US" sz="1600" dirty="0">
              <a:ea typeface="SamsungOne 400" panose="020B0503030303020204" pitchFamily="34" charset="0"/>
            </a:endParaRP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7" name="Picture 6"/>
          <p:cNvPicPr>
            <a:picLocks noChangeAspect="1"/>
          </p:cNvPicPr>
          <p:nvPr/>
        </p:nvPicPr>
        <p:blipFill>
          <a:blip r:embed="rId3"/>
          <a:stretch>
            <a:fillRect/>
          </a:stretch>
        </p:blipFill>
        <p:spPr>
          <a:xfrm>
            <a:off x="86583" y="2394508"/>
            <a:ext cx="2610477" cy="2617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stretch>
            <a:fillRect/>
          </a:stretch>
        </p:blipFill>
        <p:spPr>
          <a:xfrm>
            <a:off x="2874783" y="2400697"/>
            <a:ext cx="2531253" cy="2604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stretch>
            <a:fillRect/>
          </a:stretch>
        </p:blipFill>
        <p:spPr>
          <a:xfrm>
            <a:off x="8256184" y="2210472"/>
            <a:ext cx="2517111" cy="3925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478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Customize Home page</a:t>
            </a:r>
            <a:endParaRPr lang="pl-PL" dirty="0">
              <a:latin typeface="+mn-lt"/>
            </a:endParaRPr>
          </a:p>
        </p:txBody>
      </p:sp>
      <p:sp>
        <p:nvSpPr>
          <p:cNvPr id="5" name="TextBox 4"/>
          <p:cNvSpPr txBox="1"/>
          <p:nvPr/>
        </p:nvSpPr>
        <p:spPr>
          <a:xfrm>
            <a:off x="86583" y="1177372"/>
            <a:ext cx="5441381" cy="2062103"/>
          </a:xfrm>
          <a:prstGeom prst="rect">
            <a:avLst/>
          </a:prstGeom>
          <a:noFill/>
        </p:spPr>
        <p:txBody>
          <a:bodyPr wrap="square" rtlCol="0">
            <a:spAutoFit/>
          </a:bodyPr>
          <a:lstStyle/>
          <a:p>
            <a:r>
              <a:rPr lang="en-US" sz="1600" b="1" dirty="0">
                <a:ea typeface="SamsungOne 400" panose="020B0503030303020204" pitchFamily="34" charset="0"/>
              </a:rPr>
              <a:t>Background: </a:t>
            </a:r>
            <a:r>
              <a:rPr lang="en-US" sz="1600" dirty="0">
                <a:ea typeface="SamsungOne 400" panose="020B0503030303020204" pitchFamily="34" charset="0"/>
              </a:rPr>
              <a:t>Specify type of background (the background will be set globally on all pages except those created in </a:t>
            </a:r>
            <a:r>
              <a:rPr lang="en-US" sz="1600" dirty="0" err="1">
                <a:ea typeface="SamsungOne 400" panose="020B0503030303020204" pitchFamily="34" charset="0"/>
              </a:rPr>
              <a:t>Elementor</a:t>
            </a:r>
            <a:r>
              <a:rPr lang="en-US" sz="1600" dirty="0">
                <a:ea typeface="SamsungOne 400" panose="020B0503030303020204" pitchFamily="34" charset="0"/>
              </a:rPr>
              <a:t>).</a:t>
            </a:r>
            <a:endParaRPr lang="en-US" sz="1600" b="1" dirty="0">
              <a:ea typeface="SamsungOne 400" panose="020B0503030303020204" pitchFamily="34" charset="0"/>
            </a:endParaRPr>
          </a:p>
          <a:p>
            <a:r>
              <a:rPr lang="en-US" sz="1600" dirty="0">
                <a:ea typeface="SamsungOne 400" panose="020B0503030303020204" pitchFamily="34" charset="0"/>
              </a:rPr>
              <a:t>Upload file (1 GB maximum).</a:t>
            </a:r>
          </a:p>
          <a:p>
            <a:r>
              <a:rPr lang="en-US" sz="1600" dirty="0">
                <a:ea typeface="SamsungOne 400" panose="020B0503030303020204" pitchFamily="34" charset="0"/>
              </a:rPr>
              <a:t>Upload background audio if needed.</a:t>
            </a: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2" name="Picture 1"/>
          <p:cNvPicPr>
            <a:picLocks noChangeAspect="1"/>
          </p:cNvPicPr>
          <p:nvPr/>
        </p:nvPicPr>
        <p:blipFill>
          <a:blip r:embed="rId3"/>
          <a:stretch>
            <a:fillRect/>
          </a:stretch>
        </p:blipFill>
        <p:spPr>
          <a:xfrm>
            <a:off x="1252018" y="2352642"/>
            <a:ext cx="3245167" cy="3848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7347844" y="1828767"/>
            <a:ext cx="3514725" cy="1047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6057892" y="1177372"/>
            <a:ext cx="5441381" cy="1569660"/>
          </a:xfrm>
          <a:prstGeom prst="rect">
            <a:avLst/>
          </a:prstGeom>
          <a:noFill/>
        </p:spPr>
        <p:txBody>
          <a:bodyPr wrap="square" rtlCol="0">
            <a:spAutoFit/>
          </a:bodyPr>
          <a:lstStyle/>
          <a:p>
            <a:r>
              <a:rPr lang="en-US" sz="1600" b="1" dirty="0">
                <a:ea typeface="SamsungOne 400" panose="020B0503030303020204" pitchFamily="34" charset="0"/>
              </a:rPr>
              <a:t>Default font: </a:t>
            </a:r>
            <a:r>
              <a:rPr lang="en-US" sz="1600" dirty="0">
                <a:ea typeface="SamsungOne 400" panose="020B0503030303020204" pitchFamily="34" charset="0"/>
              </a:rPr>
              <a:t>Specify default font family for the whole project (fonts for all abject can be adjusted separately in CSS editor).</a:t>
            </a:r>
            <a:endParaRPr lang="en-US" sz="1600" b="1" dirty="0">
              <a:ea typeface="SamsungOne 400" panose="020B0503030303020204" pitchFamily="34" charset="0"/>
            </a:endParaRP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sp>
        <p:nvSpPr>
          <p:cNvPr id="11" name="TextBox 10"/>
          <p:cNvSpPr txBox="1"/>
          <p:nvPr/>
        </p:nvSpPr>
        <p:spPr>
          <a:xfrm>
            <a:off x="6057892" y="2876517"/>
            <a:ext cx="5441381" cy="1569660"/>
          </a:xfrm>
          <a:prstGeom prst="rect">
            <a:avLst/>
          </a:prstGeom>
          <a:noFill/>
        </p:spPr>
        <p:txBody>
          <a:bodyPr wrap="square" rtlCol="0">
            <a:spAutoFit/>
          </a:bodyPr>
          <a:lstStyle/>
          <a:p>
            <a:r>
              <a:rPr lang="en-US" sz="1600" b="1" dirty="0">
                <a:ea typeface="SamsungOne 400" panose="020B0503030303020204" pitchFamily="34" charset="0"/>
              </a:rPr>
              <a:t>Custom Elements: </a:t>
            </a:r>
            <a:r>
              <a:rPr lang="en-US" sz="1600" dirty="0">
                <a:ea typeface="SamsungOne 400" panose="020B0503030303020204" pitchFamily="34" charset="0"/>
              </a:rPr>
              <a:t>You can add additional text, images and custom HTML elements.</a:t>
            </a:r>
            <a:endParaRPr lang="en-US" sz="1600" b="1" dirty="0">
              <a:ea typeface="SamsungOne 400" panose="020B0503030303020204" pitchFamily="34" charset="0"/>
            </a:endParaRP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4" name="Picture 3"/>
          <p:cNvPicPr>
            <a:picLocks noChangeAspect="1"/>
          </p:cNvPicPr>
          <p:nvPr/>
        </p:nvPicPr>
        <p:blipFill>
          <a:blip r:embed="rId5"/>
          <a:stretch>
            <a:fillRect/>
          </a:stretch>
        </p:blipFill>
        <p:spPr>
          <a:xfrm>
            <a:off x="7347843" y="3453189"/>
            <a:ext cx="3514725" cy="1085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6118852" y="4631901"/>
            <a:ext cx="5441381" cy="1569660"/>
          </a:xfrm>
          <a:prstGeom prst="rect">
            <a:avLst/>
          </a:prstGeom>
          <a:noFill/>
        </p:spPr>
        <p:txBody>
          <a:bodyPr wrap="square" rtlCol="0">
            <a:spAutoFit/>
          </a:bodyPr>
          <a:lstStyle/>
          <a:p>
            <a:r>
              <a:rPr lang="en-US" sz="1600" b="1" dirty="0">
                <a:ea typeface="SamsungOne 400" panose="020B0503030303020204" pitchFamily="34" charset="0"/>
              </a:rPr>
              <a:t>Custom JavaScript: </a:t>
            </a:r>
            <a:r>
              <a:rPr lang="en-US" sz="1600" dirty="0">
                <a:ea typeface="SamsungOne 400" panose="020B0503030303020204" pitchFamily="34" charset="0"/>
              </a:rPr>
              <a:t>Execute custom JS scripts anytime Page reloads.</a:t>
            </a:r>
            <a:endParaRPr lang="en-US" sz="1600" b="1" dirty="0">
              <a:ea typeface="SamsungOne 400" panose="020B0503030303020204" pitchFamily="34" charset="0"/>
            </a:endParaRP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13" name="Picture 12"/>
          <p:cNvPicPr>
            <a:picLocks noChangeAspect="1"/>
          </p:cNvPicPr>
          <p:nvPr/>
        </p:nvPicPr>
        <p:blipFill>
          <a:blip r:embed="rId6"/>
          <a:stretch>
            <a:fillRect/>
          </a:stretch>
        </p:blipFill>
        <p:spPr>
          <a:xfrm>
            <a:off x="7347842" y="5086953"/>
            <a:ext cx="3514725" cy="1114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014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Menu Creation</a:t>
            </a:r>
            <a:endParaRPr lang="pl-PL" dirty="0">
              <a:latin typeface="+mn-lt"/>
            </a:endParaRPr>
          </a:p>
        </p:txBody>
      </p:sp>
      <p:sp>
        <p:nvSpPr>
          <p:cNvPr id="10" name="TextBox 9"/>
          <p:cNvSpPr txBox="1"/>
          <p:nvPr/>
        </p:nvSpPr>
        <p:spPr>
          <a:xfrm>
            <a:off x="0" y="3009679"/>
            <a:ext cx="5441381" cy="3293209"/>
          </a:xfrm>
          <a:prstGeom prst="rect">
            <a:avLst/>
          </a:prstGeom>
          <a:noFill/>
        </p:spPr>
        <p:txBody>
          <a:bodyPr wrap="square" rtlCol="0">
            <a:spAutoFit/>
          </a:bodyPr>
          <a:lstStyle/>
          <a:p>
            <a:r>
              <a:rPr lang="en-US" sz="1600" dirty="0">
                <a:ea typeface="SamsungOne 400" panose="020B0503030303020204" pitchFamily="34" charset="0"/>
              </a:rPr>
              <a:t>You can create menus in </a:t>
            </a:r>
            <a:r>
              <a:rPr lang="en-US" sz="1600" b="1" dirty="0">
                <a:ea typeface="SamsungOne 400" panose="020B0503030303020204" pitchFamily="34" charset="0"/>
              </a:rPr>
              <a:t>Appearance -&gt; Menus</a:t>
            </a:r>
            <a:r>
              <a:rPr lang="en-US" sz="1600" dirty="0">
                <a:ea typeface="SamsungOne 400" panose="020B0503030303020204" pitchFamily="34" charset="0"/>
              </a:rPr>
              <a:t>. In order to create Home menu, hit </a:t>
            </a:r>
            <a:r>
              <a:rPr lang="en-US" sz="1600" b="1" dirty="0">
                <a:ea typeface="SamsungOne 400" panose="020B0503030303020204" pitchFamily="34" charset="0"/>
              </a:rPr>
              <a:t>create a new menu</a:t>
            </a:r>
            <a:r>
              <a:rPr lang="en-US" sz="1600" dirty="0">
                <a:ea typeface="SamsungOne 400" panose="020B0503030303020204" pitchFamily="34" charset="0"/>
              </a:rPr>
              <a:t>, give it a name and select a Display location to “Home”.</a:t>
            </a:r>
          </a:p>
          <a:p>
            <a:endParaRPr lang="en-US" sz="1600" dirty="0">
              <a:ea typeface="SamsungOne 400" panose="020B0503030303020204" pitchFamily="34" charset="0"/>
            </a:endParaRPr>
          </a:p>
          <a:p>
            <a:r>
              <a:rPr lang="en-US" sz="1600" dirty="0">
                <a:ea typeface="SamsungOne 400" panose="020B0503030303020204" pitchFamily="34" charset="0"/>
              </a:rPr>
              <a:t>In order to add sections to the menu, just select section from the menu on the left side (it lists all sections of your project, Pages, Posts, Products, TV channels, TV functions etc…) and select </a:t>
            </a:r>
            <a:r>
              <a:rPr lang="en-US" sz="1600" b="1" dirty="0">
                <a:ea typeface="SamsungOne 400" panose="020B0503030303020204" pitchFamily="34" charset="0"/>
              </a:rPr>
              <a:t>ADD TO MENU.</a:t>
            </a: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2" name="Picture 1"/>
          <p:cNvPicPr>
            <a:picLocks noChangeAspect="1"/>
          </p:cNvPicPr>
          <p:nvPr/>
        </p:nvPicPr>
        <p:blipFill>
          <a:blip r:embed="rId3"/>
          <a:stretch>
            <a:fillRect/>
          </a:stretch>
        </p:blipFill>
        <p:spPr>
          <a:xfrm>
            <a:off x="178933" y="1202360"/>
            <a:ext cx="2428875" cy="714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p:cNvSpPr/>
          <p:nvPr/>
        </p:nvSpPr>
        <p:spPr>
          <a:xfrm>
            <a:off x="1231640" y="1447579"/>
            <a:ext cx="811764" cy="2132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Picture 3"/>
          <p:cNvPicPr>
            <a:picLocks noChangeAspect="1"/>
          </p:cNvPicPr>
          <p:nvPr/>
        </p:nvPicPr>
        <p:blipFill>
          <a:blip r:embed="rId4"/>
          <a:stretch>
            <a:fillRect/>
          </a:stretch>
        </p:blipFill>
        <p:spPr>
          <a:xfrm>
            <a:off x="2411102" y="1116020"/>
            <a:ext cx="5419694" cy="1440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p:cNvSpPr/>
          <p:nvPr/>
        </p:nvSpPr>
        <p:spPr>
          <a:xfrm>
            <a:off x="5120949" y="2066887"/>
            <a:ext cx="1184987" cy="2260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7"/>
          <p:cNvPicPr>
            <a:picLocks noChangeAspect="1"/>
          </p:cNvPicPr>
          <p:nvPr/>
        </p:nvPicPr>
        <p:blipFill>
          <a:blip r:embed="rId5"/>
          <a:stretch>
            <a:fillRect/>
          </a:stretch>
        </p:blipFill>
        <p:spPr>
          <a:xfrm>
            <a:off x="6464053" y="1116020"/>
            <a:ext cx="4819650" cy="2181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7090938" y="1124062"/>
            <a:ext cx="2303961" cy="410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Rectangle 10"/>
          <p:cNvSpPr/>
          <p:nvPr/>
        </p:nvSpPr>
        <p:spPr>
          <a:xfrm>
            <a:off x="9139666" y="2348069"/>
            <a:ext cx="2302154" cy="4170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Picture 11"/>
          <p:cNvPicPr>
            <a:picLocks noChangeAspect="1"/>
          </p:cNvPicPr>
          <p:nvPr/>
        </p:nvPicPr>
        <p:blipFill>
          <a:blip r:embed="rId6"/>
          <a:stretch>
            <a:fillRect/>
          </a:stretch>
        </p:blipFill>
        <p:spPr>
          <a:xfrm>
            <a:off x="5599498" y="2921872"/>
            <a:ext cx="3029336" cy="3346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211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Menu Customization</a:t>
            </a:r>
            <a:endParaRPr lang="pl-PL" dirty="0">
              <a:latin typeface="+mn-lt"/>
            </a:endParaRPr>
          </a:p>
        </p:txBody>
      </p:sp>
      <p:sp>
        <p:nvSpPr>
          <p:cNvPr id="10" name="TextBox 9"/>
          <p:cNvSpPr txBox="1"/>
          <p:nvPr/>
        </p:nvSpPr>
        <p:spPr>
          <a:xfrm>
            <a:off x="118868" y="2636945"/>
            <a:ext cx="4516016" cy="4524315"/>
          </a:xfrm>
          <a:prstGeom prst="rect">
            <a:avLst/>
          </a:prstGeom>
          <a:noFill/>
        </p:spPr>
        <p:txBody>
          <a:bodyPr wrap="square" rtlCol="0">
            <a:spAutoFit/>
          </a:bodyPr>
          <a:lstStyle/>
          <a:p>
            <a:r>
              <a:rPr lang="en-US" sz="1600" dirty="0">
                <a:ea typeface="SamsungOne 400" panose="020B0503030303020204" pitchFamily="34" charset="0"/>
              </a:rPr>
              <a:t>In order to customized the created Home menu go to </a:t>
            </a:r>
            <a:r>
              <a:rPr lang="en-US" sz="1600" b="1" dirty="0">
                <a:ea typeface="SamsungOne 400" panose="020B0503030303020204" pitchFamily="34" charset="0"/>
              </a:rPr>
              <a:t>Appearance -&gt; Customize </a:t>
            </a:r>
            <a:r>
              <a:rPr lang="en-US" sz="1600" dirty="0">
                <a:ea typeface="SamsungOne 400" panose="020B0503030303020204" pitchFamily="34" charset="0"/>
              </a:rPr>
              <a:t>and select </a:t>
            </a:r>
            <a:r>
              <a:rPr lang="en-US" sz="1600" b="1" dirty="0">
                <a:ea typeface="SamsungOne 400" panose="020B0503030303020204" pitchFamily="34" charset="0"/>
              </a:rPr>
              <a:t>Menus</a:t>
            </a:r>
            <a:r>
              <a:rPr lang="en-US" sz="1600" dirty="0">
                <a:ea typeface="SamsungOne 400" panose="020B0503030303020204" pitchFamily="34" charset="0"/>
              </a:rPr>
              <a:t>. Then proceed to Home Menu styles section.</a:t>
            </a:r>
          </a:p>
          <a:p>
            <a:endParaRPr lang="en-US" sz="1600" dirty="0">
              <a:ea typeface="SamsungOne 400" panose="020B0503030303020204" pitchFamily="34" charset="0"/>
            </a:endParaRPr>
          </a:p>
          <a:p>
            <a:r>
              <a:rPr lang="en-US" sz="1600" dirty="0">
                <a:ea typeface="SamsungOne 400" panose="020B0503030303020204" pitchFamily="34" charset="0"/>
              </a:rPr>
              <a:t>In the section </a:t>
            </a:r>
            <a:r>
              <a:rPr lang="en-US" sz="1600" b="1" dirty="0">
                <a:ea typeface="SamsungOne 400" panose="020B0503030303020204" pitchFamily="34" charset="0"/>
              </a:rPr>
              <a:t>General</a:t>
            </a:r>
            <a:r>
              <a:rPr lang="en-US" sz="1600" dirty="0">
                <a:ea typeface="SamsungOne 400" panose="020B0503030303020204" pitchFamily="34" charset="0"/>
              </a:rPr>
              <a:t> you can change the style settings of the general Menu area (size, color, number of rows and columns).</a:t>
            </a:r>
          </a:p>
          <a:p>
            <a:endParaRPr lang="en-US" sz="1600" dirty="0">
              <a:ea typeface="SamsungOne 400" panose="020B0503030303020204" pitchFamily="34" charset="0"/>
            </a:endParaRPr>
          </a:p>
          <a:p>
            <a:r>
              <a:rPr lang="en-US" sz="1600" dirty="0">
                <a:ea typeface="SamsungOne 400" panose="020B0503030303020204" pitchFamily="34" charset="0"/>
              </a:rPr>
              <a:t>In the section </a:t>
            </a:r>
            <a:r>
              <a:rPr lang="en-US" sz="1600" b="1" dirty="0">
                <a:ea typeface="SamsungOne 400" panose="020B0503030303020204" pitchFamily="34" charset="0"/>
              </a:rPr>
              <a:t>Item </a:t>
            </a:r>
            <a:r>
              <a:rPr lang="en-US" sz="1600" dirty="0">
                <a:ea typeface="SamsungOne 400" panose="020B0503030303020204" pitchFamily="34" charset="0"/>
              </a:rPr>
              <a:t>you can adjust the style of each Menu section (each section reflects sections of projects and TV functions added to the menu). You can specify their sizes (need to be adjusted dependently on the settings of the general area) colors, fonts etc…</a:t>
            </a:r>
            <a:endParaRPr lang="en-US" sz="1600" b="1"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7" name="Picture 6"/>
          <p:cNvPicPr>
            <a:picLocks noChangeAspect="1"/>
          </p:cNvPicPr>
          <p:nvPr/>
        </p:nvPicPr>
        <p:blipFill>
          <a:blip r:embed="rId3"/>
          <a:stretch>
            <a:fillRect/>
          </a:stretch>
        </p:blipFill>
        <p:spPr>
          <a:xfrm>
            <a:off x="227239" y="1175357"/>
            <a:ext cx="3638550" cy="70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Oval 12"/>
          <p:cNvSpPr/>
          <p:nvPr/>
        </p:nvSpPr>
        <p:spPr>
          <a:xfrm>
            <a:off x="118868" y="1527782"/>
            <a:ext cx="733814" cy="4223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13"/>
          <p:cNvPicPr>
            <a:picLocks noChangeAspect="1"/>
          </p:cNvPicPr>
          <p:nvPr/>
        </p:nvPicPr>
        <p:blipFill>
          <a:blip r:embed="rId4"/>
          <a:stretch>
            <a:fillRect/>
          </a:stretch>
        </p:blipFill>
        <p:spPr>
          <a:xfrm>
            <a:off x="1673290" y="978093"/>
            <a:ext cx="3657600" cy="1466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p:cNvSpPr/>
          <p:nvPr/>
        </p:nvSpPr>
        <p:spPr>
          <a:xfrm>
            <a:off x="1595535" y="1738940"/>
            <a:ext cx="1287624" cy="4164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Picture 15"/>
          <p:cNvPicPr>
            <a:picLocks noChangeAspect="1"/>
          </p:cNvPicPr>
          <p:nvPr/>
        </p:nvPicPr>
        <p:blipFill>
          <a:blip r:embed="rId5"/>
          <a:stretch>
            <a:fillRect/>
          </a:stretch>
        </p:blipFill>
        <p:spPr>
          <a:xfrm>
            <a:off x="5555071" y="1049044"/>
            <a:ext cx="3667125"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6"/>
          <a:stretch>
            <a:fillRect/>
          </a:stretch>
        </p:blipFill>
        <p:spPr>
          <a:xfrm>
            <a:off x="9632990" y="1049044"/>
            <a:ext cx="2088397" cy="5130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0532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Create Archive Page</a:t>
            </a:r>
            <a:endParaRPr lang="pl-PL" dirty="0">
              <a:latin typeface="+mn-lt"/>
            </a:endParaRPr>
          </a:p>
        </p:txBody>
      </p:sp>
      <p:sp>
        <p:nvSpPr>
          <p:cNvPr id="10" name="TextBox 9"/>
          <p:cNvSpPr txBox="1"/>
          <p:nvPr/>
        </p:nvSpPr>
        <p:spPr>
          <a:xfrm>
            <a:off x="177282" y="3118985"/>
            <a:ext cx="5579706" cy="3785652"/>
          </a:xfrm>
          <a:prstGeom prst="rect">
            <a:avLst/>
          </a:prstGeom>
          <a:noFill/>
        </p:spPr>
        <p:txBody>
          <a:bodyPr wrap="square" rtlCol="0">
            <a:spAutoFit/>
          </a:bodyPr>
          <a:lstStyle/>
          <a:p>
            <a:r>
              <a:rPr lang="en-US" sz="1600" dirty="0">
                <a:ea typeface="SamsungOne 400" panose="020B0503030303020204" pitchFamily="34" charset="0"/>
              </a:rPr>
              <a:t>Archive pages allow you to store Posts and content from predefined category and visualize them in a form of content carousel.</a:t>
            </a:r>
          </a:p>
          <a:p>
            <a:endParaRPr lang="en-US" sz="1600" b="1" dirty="0">
              <a:ea typeface="SamsungOne 400" panose="020B0503030303020204" pitchFamily="34" charset="0"/>
            </a:endParaRPr>
          </a:p>
          <a:p>
            <a:r>
              <a:rPr lang="en-US" sz="1600" dirty="0">
                <a:ea typeface="SamsungOne 400" panose="020B0503030303020204" pitchFamily="34" charset="0"/>
              </a:rPr>
              <a:t>Go to </a:t>
            </a:r>
            <a:r>
              <a:rPr lang="en-US" sz="1600" b="1" dirty="0">
                <a:ea typeface="SamsungOne 400" panose="020B0503030303020204" pitchFamily="34" charset="0"/>
              </a:rPr>
              <a:t>Pages -&gt; Add New</a:t>
            </a:r>
            <a:r>
              <a:rPr lang="en-US" sz="1600" dirty="0">
                <a:ea typeface="SamsungOne 400" panose="020B0503030303020204" pitchFamily="34" charset="0"/>
              </a:rPr>
              <a:t>, add title to the page. Then select Archive in </a:t>
            </a:r>
            <a:r>
              <a:rPr lang="en-US" sz="1600" b="1" dirty="0">
                <a:ea typeface="SamsungOne 400" panose="020B0503030303020204" pitchFamily="34" charset="0"/>
              </a:rPr>
              <a:t>Page Type </a:t>
            </a:r>
            <a:r>
              <a:rPr lang="en-US" sz="1600" dirty="0">
                <a:ea typeface="SamsungOne 400" panose="020B0503030303020204" pitchFamily="34" charset="0"/>
              </a:rPr>
              <a:t>section.</a:t>
            </a:r>
          </a:p>
          <a:p>
            <a:endParaRPr lang="en-US" sz="1600" dirty="0">
              <a:ea typeface="SamsungOne 400" panose="020B0503030303020204" pitchFamily="34" charset="0"/>
            </a:endParaRPr>
          </a:p>
          <a:p>
            <a:r>
              <a:rPr lang="en-US" sz="1600" dirty="0">
                <a:ea typeface="SamsungOne 400" panose="020B0503030303020204" pitchFamily="34" charset="0"/>
              </a:rPr>
              <a:t>Select the Type of data you want to store in the page, based on Content type or category.</a:t>
            </a:r>
          </a:p>
          <a:p>
            <a:endParaRPr lang="en-US" sz="1600" dirty="0">
              <a:ea typeface="SamsungOne 400" panose="020B0503030303020204" pitchFamily="34" charset="0"/>
            </a:endParaRPr>
          </a:p>
          <a:p>
            <a:r>
              <a:rPr lang="en-US" sz="1600" dirty="0">
                <a:ea typeface="SamsungOne 400" panose="020B0503030303020204" pitchFamily="34" charset="0"/>
              </a:rPr>
              <a:t>From now on all posts with the selected category/content type will be visible on this page in the from of content carousel.</a:t>
            </a: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2" name="Picture 1"/>
          <p:cNvPicPr>
            <a:picLocks noChangeAspect="1"/>
          </p:cNvPicPr>
          <p:nvPr/>
        </p:nvPicPr>
        <p:blipFill>
          <a:blip r:embed="rId3"/>
          <a:stretch>
            <a:fillRect/>
          </a:stretch>
        </p:blipFill>
        <p:spPr>
          <a:xfrm>
            <a:off x="177282" y="1152525"/>
            <a:ext cx="2895600" cy="895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p:cNvSpPr/>
          <p:nvPr/>
        </p:nvSpPr>
        <p:spPr>
          <a:xfrm>
            <a:off x="2024743" y="1152525"/>
            <a:ext cx="699796" cy="3310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Picture 4"/>
          <p:cNvPicPr>
            <a:picLocks noChangeAspect="1"/>
          </p:cNvPicPr>
          <p:nvPr/>
        </p:nvPicPr>
        <p:blipFill>
          <a:blip r:embed="rId4"/>
          <a:stretch>
            <a:fillRect/>
          </a:stretch>
        </p:blipFill>
        <p:spPr>
          <a:xfrm>
            <a:off x="3625882" y="1152525"/>
            <a:ext cx="4218621" cy="1851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stretch>
            <a:fillRect/>
          </a:stretch>
        </p:blipFill>
        <p:spPr>
          <a:xfrm>
            <a:off x="5891878" y="1037955"/>
            <a:ext cx="1952625" cy="288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5756988" y="2799185"/>
            <a:ext cx="1313341" cy="130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Picture 10"/>
          <p:cNvPicPr>
            <a:picLocks noChangeAspect="1"/>
          </p:cNvPicPr>
          <p:nvPr/>
        </p:nvPicPr>
        <p:blipFill>
          <a:blip r:embed="rId6"/>
          <a:stretch>
            <a:fillRect/>
          </a:stretch>
        </p:blipFill>
        <p:spPr>
          <a:xfrm>
            <a:off x="8739449" y="1124491"/>
            <a:ext cx="1924050" cy="2419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Oval 17"/>
          <p:cNvSpPr/>
          <p:nvPr/>
        </p:nvSpPr>
        <p:spPr>
          <a:xfrm>
            <a:off x="8804213" y="1959234"/>
            <a:ext cx="1306286" cy="1772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Right Arrow 11"/>
          <p:cNvSpPr/>
          <p:nvPr/>
        </p:nvSpPr>
        <p:spPr>
          <a:xfrm>
            <a:off x="3172408" y="1483567"/>
            <a:ext cx="326572" cy="205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Right Arrow 18"/>
          <p:cNvSpPr/>
          <p:nvPr/>
        </p:nvSpPr>
        <p:spPr>
          <a:xfrm>
            <a:off x="7979393" y="1483567"/>
            <a:ext cx="623431" cy="205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51512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Create Single Page</a:t>
            </a:r>
            <a:endParaRPr lang="pl-PL" dirty="0">
              <a:latin typeface="+mn-lt"/>
            </a:endParaRPr>
          </a:p>
        </p:txBody>
      </p:sp>
      <p:sp>
        <p:nvSpPr>
          <p:cNvPr id="10" name="TextBox 9"/>
          <p:cNvSpPr txBox="1"/>
          <p:nvPr/>
        </p:nvSpPr>
        <p:spPr>
          <a:xfrm>
            <a:off x="177282" y="3118985"/>
            <a:ext cx="5579706" cy="3539430"/>
          </a:xfrm>
          <a:prstGeom prst="rect">
            <a:avLst/>
          </a:prstGeom>
          <a:noFill/>
        </p:spPr>
        <p:txBody>
          <a:bodyPr wrap="square" rtlCol="0">
            <a:spAutoFit/>
          </a:bodyPr>
          <a:lstStyle/>
          <a:p>
            <a:r>
              <a:rPr lang="en-US" sz="1600" dirty="0">
                <a:ea typeface="SamsungOne 400" panose="020B0503030303020204" pitchFamily="34" charset="0"/>
              </a:rPr>
              <a:t>Single pages are stand alone pages that you can create from blank canvas, fully customize the style and include number of interactive features.</a:t>
            </a:r>
          </a:p>
          <a:p>
            <a:endParaRPr lang="en-US" sz="1600" b="1" dirty="0">
              <a:ea typeface="SamsungOne 400" panose="020B0503030303020204" pitchFamily="34" charset="0"/>
            </a:endParaRPr>
          </a:p>
          <a:p>
            <a:r>
              <a:rPr lang="en-US" sz="1600" dirty="0">
                <a:ea typeface="SamsungOne 400" panose="020B0503030303020204" pitchFamily="34" charset="0"/>
              </a:rPr>
              <a:t>Go to </a:t>
            </a:r>
            <a:r>
              <a:rPr lang="en-US" sz="1600" b="1" dirty="0">
                <a:ea typeface="SamsungOne 400" panose="020B0503030303020204" pitchFamily="34" charset="0"/>
              </a:rPr>
              <a:t>Pages -&gt; Add New</a:t>
            </a:r>
            <a:r>
              <a:rPr lang="en-US" sz="1600" dirty="0">
                <a:ea typeface="SamsungOne 400" panose="020B0503030303020204" pitchFamily="34" charset="0"/>
              </a:rPr>
              <a:t>, add title to the page. Then select </a:t>
            </a:r>
            <a:r>
              <a:rPr lang="en-US" sz="1600" b="1" dirty="0">
                <a:ea typeface="SamsungOne 400" panose="020B0503030303020204" pitchFamily="34" charset="0"/>
              </a:rPr>
              <a:t>Single Page </a:t>
            </a:r>
            <a:r>
              <a:rPr lang="en-US" sz="1600" dirty="0">
                <a:ea typeface="SamsungOne 400" panose="020B0503030303020204" pitchFamily="34" charset="0"/>
              </a:rPr>
              <a:t>in </a:t>
            </a:r>
            <a:r>
              <a:rPr lang="en-US" sz="1600" b="1" dirty="0">
                <a:ea typeface="SamsungOne 400" panose="020B0503030303020204" pitchFamily="34" charset="0"/>
              </a:rPr>
              <a:t>Page Type </a:t>
            </a:r>
            <a:r>
              <a:rPr lang="en-US" sz="1600" dirty="0">
                <a:ea typeface="SamsungOne 400" panose="020B0503030303020204" pitchFamily="34" charset="0"/>
              </a:rPr>
              <a:t>section.</a:t>
            </a:r>
          </a:p>
          <a:p>
            <a:endParaRPr lang="en-US" sz="1600" dirty="0">
              <a:ea typeface="SamsungOne 400" panose="020B0503030303020204" pitchFamily="34" charset="0"/>
            </a:endParaRPr>
          </a:p>
          <a:p>
            <a:r>
              <a:rPr lang="en-US" sz="1600" dirty="0">
                <a:ea typeface="SamsungOne 400" panose="020B0503030303020204" pitchFamily="34" charset="0"/>
              </a:rPr>
              <a:t>Single pages can only be edited with </a:t>
            </a:r>
            <a:r>
              <a:rPr lang="en-US" sz="1600" dirty="0" err="1">
                <a:ea typeface="SamsungOne 400" panose="020B0503030303020204" pitchFamily="34" charset="0"/>
              </a:rPr>
              <a:t>Elementor</a:t>
            </a:r>
            <a:r>
              <a:rPr lang="en-US" sz="1600" dirty="0">
                <a:ea typeface="SamsungOne 400" panose="020B0503030303020204" pitchFamily="34" charset="0"/>
              </a:rPr>
              <a:t>, after you specify the page type go to </a:t>
            </a:r>
            <a:r>
              <a:rPr lang="en-US" sz="1600" b="1" dirty="0">
                <a:ea typeface="SamsungOne 400" panose="020B0503030303020204" pitchFamily="34" charset="0"/>
              </a:rPr>
              <a:t>Edit with Page Builder </a:t>
            </a:r>
            <a:r>
              <a:rPr lang="en-US" sz="1600" dirty="0">
                <a:ea typeface="SamsungOne 400" panose="020B0503030303020204" pitchFamily="34" charset="0"/>
              </a:rPr>
              <a:t>in order to start the editing.</a:t>
            </a: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2" name="Picture 1"/>
          <p:cNvPicPr>
            <a:picLocks noChangeAspect="1"/>
          </p:cNvPicPr>
          <p:nvPr/>
        </p:nvPicPr>
        <p:blipFill>
          <a:blip r:embed="rId3"/>
          <a:stretch>
            <a:fillRect/>
          </a:stretch>
        </p:blipFill>
        <p:spPr>
          <a:xfrm>
            <a:off x="177282" y="1152525"/>
            <a:ext cx="2895600" cy="895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p:cNvSpPr/>
          <p:nvPr/>
        </p:nvSpPr>
        <p:spPr>
          <a:xfrm>
            <a:off x="2024743" y="1152525"/>
            <a:ext cx="699796" cy="3310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Picture 4"/>
          <p:cNvPicPr>
            <a:picLocks noChangeAspect="1"/>
          </p:cNvPicPr>
          <p:nvPr/>
        </p:nvPicPr>
        <p:blipFill>
          <a:blip r:embed="rId4"/>
          <a:stretch>
            <a:fillRect/>
          </a:stretch>
        </p:blipFill>
        <p:spPr>
          <a:xfrm>
            <a:off x="3625882" y="1152525"/>
            <a:ext cx="4218621" cy="1851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ight Arrow 11"/>
          <p:cNvSpPr/>
          <p:nvPr/>
        </p:nvSpPr>
        <p:spPr>
          <a:xfrm>
            <a:off x="3172408" y="1483567"/>
            <a:ext cx="326572" cy="205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Right Arrow 18"/>
          <p:cNvSpPr/>
          <p:nvPr/>
        </p:nvSpPr>
        <p:spPr>
          <a:xfrm>
            <a:off x="7979393" y="1483567"/>
            <a:ext cx="623431" cy="205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Picture 2"/>
          <p:cNvPicPr>
            <a:picLocks noChangeAspect="1"/>
          </p:cNvPicPr>
          <p:nvPr/>
        </p:nvPicPr>
        <p:blipFill>
          <a:blip r:embed="rId5"/>
          <a:stretch>
            <a:fillRect/>
          </a:stretch>
        </p:blipFill>
        <p:spPr>
          <a:xfrm>
            <a:off x="8833369" y="1030720"/>
            <a:ext cx="1962150"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Oval 13"/>
          <p:cNvSpPr/>
          <p:nvPr/>
        </p:nvSpPr>
        <p:spPr>
          <a:xfrm>
            <a:off x="8833369" y="1857451"/>
            <a:ext cx="1251076" cy="2210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6"/>
          <p:cNvPicPr>
            <a:picLocks noChangeAspect="1"/>
          </p:cNvPicPr>
          <p:nvPr/>
        </p:nvPicPr>
        <p:blipFill>
          <a:blip r:embed="rId6"/>
          <a:stretch>
            <a:fillRect/>
          </a:stretch>
        </p:blipFill>
        <p:spPr>
          <a:xfrm>
            <a:off x="7979393" y="4322409"/>
            <a:ext cx="3105150" cy="110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Down Arrow 12"/>
          <p:cNvSpPr/>
          <p:nvPr/>
        </p:nvSpPr>
        <p:spPr>
          <a:xfrm>
            <a:off x="9293290" y="3368351"/>
            <a:ext cx="634481" cy="6997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0929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err="1">
                <a:latin typeface="+mn-lt"/>
              </a:rPr>
              <a:t>Elementor</a:t>
            </a:r>
            <a:endParaRPr lang="pl-PL" dirty="0">
              <a:latin typeface="+mn-lt"/>
            </a:endParaRPr>
          </a:p>
        </p:txBody>
      </p:sp>
      <p:sp>
        <p:nvSpPr>
          <p:cNvPr id="10" name="TextBox 9"/>
          <p:cNvSpPr txBox="1"/>
          <p:nvPr/>
        </p:nvSpPr>
        <p:spPr>
          <a:xfrm>
            <a:off x="0" y="2906495"/>
            <a:ext cx="5579706" cy="4524315"/>
          </a:xfrm>
          <a:prstGeom prst="rect">
            <a:avLst/>
          </a:prstGeom>
          <a:noFill/>
        </p:spPr>
        <p:txBody>
          <a:bodyPr wrap="square" rtlCol="0">
            <a:spAutoFit/>
          </a:bodyPr>
          <a:lstStyle/>
          <a:p>
            <a:r>
              <a:rPr lang="en-US" sz="1600" dirty="0" err="1">
                <a:ea typeface="SamsungOne 400" panose="020B0503030303020204" pitchFamily="34" charset="0"/>
              </a:rPr>
              <a:t>Elementor</a:t>
            </a:r>
            <a:r>
              <a:rPr lang="en-US" sz="1600" dirty="0">
                <a:ea typeface="SamsungOne 400" panose="020B0503030303020204" pitchFamily="34" charset="0"/>
              </a:rPr>
              <a:t> is a Page builder plug in to </a:t>
            </a:r>
            <a:r>
              <a:rPr lang="en-US" sz="1600" dirty="0" err="1">
                <a:ea typeface="SamsungOne 400" panose="020B0503030303020204" pitchFamily="34" charset="0"/>
              </a:rPr>
              <a:t>Wordpress</a:t>
            </a:r>
            <a:r>
              <a:rPr lang="en-US" sz="1600" dirty="0">
                <a:ea typeface="SamsungOne 400" panose="020B0503030303020204" pitchFamily="34" charset="0"/>
              </a:rPr>
              <a:t>. It allows you to create HTML content starting from blank canvas, by just dividing the page into sections and drag and drop widgets.</a:t>
            </a:r>
          </a:p>
          <a:p>
            <a:endParaRPr lang="en-US" sz="1600" dirty="0">
              <a:ea typeface="SamsungOne 400" panose="020B0503030303020204" pitchFamily="34" charset="0"/>
            </a:endParaRPr>
          </a:p>
          <a:p>
            <a:r>
              <a:rPr lang="en-US" sz="1600" dirty="0">
                <a:ea typeface="SamsungOne 400" panose="020B0503030303020204" pitchFamily="34" charset="0"/>
              </a:rPr>
              <a:t>In order to add section just click on Plus icon and select the desired structure of the section. Then specify all layout settings of the section, and proceed to Widget Section.</a:t>
            </a:r>
          </a:p>
          <a:p>
            <a:endParaRPr lang="en-US" sz="1600" dirty="0">
              <a:ea typeface="SamsungOne 400" panose="020B0503030303020204" pitchFamily="34" charset="0"/>
            </a:endParaRPr>
          </a:p>
          <a:p>
            <a:r>
              <a:rPr lang="en-US" sz="1600" dirty="0">
                <a:ea typeface="SamsungOne 400" panose="020B0503030303020204" pitchFamily="34" charset="0"/>
              </a:rPr>
              <a:t>You can add as many sections as you need to a project. Also each section can hold as many widgets as you want.</a:t>
            </a:r>
          </a:p>
          <a:p>
            <a:endParaRPr lang="en-US" sz="1600" dirty="0">
              <a:ea typeface="SamsungOne 400" panose="020B0503030303020204" pitchFamily="34" charset="0"/>
            </a:endParaRPr>
          </a:p>
          <a:p>
            <a:r>
              <a:rPr lang="en-US" sz="1600" dirty="0">
                <a:ea typeface="SamsungOne 400" panose="020B0503030303020204" pitchFamily="34" charset="0"/>
              </a:rPr>
              <a:t>Red boarder indicates the borders of TV screen, do not </a:t>
            </a:r>
            <a:r>
              <a:rPr lang="en-US" sz="1600" dirty="0" err="1">
                <a:ea typeface="SamsungOne 400" panose="020B0503030303020204" pitchFamily="34" charset="0"/>
              </a:rPr>
              <a:t>ceate</a:t>
            </a:r>
            <a:r>
              <a:rPr lang="en-US" sz="1600" dirty="0">
                <a:ea typeface="SamsungOne 400" panose="020B0503030303020204" pitchFamily="34" charset="0"/>
              </a:rPr>
              <a:t> content outside of those borders.</a:t>
            </a: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8" name="Picture 7"/>
          <p:cNvPicPr>
            <a:picLocks noChangeAspect="1"/>
          </p:cNvPicPr>
          <p:nvPr/>
        </p:nvPicPr>
        <p:blipFill>
          <a:blip r:embed="rId3"/>
          <a:stretch>
            <a:fillRect/>
          </a:stretch>
        </p:blipFill>
        <p:spPr>
          <a:xfrm>
            <a:off x="162427" y="1032900"/>
            <a:ext cx="2124075"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662474" y="1274697"/>
            <a:ext cx="671804" cy="5598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Picture 10"/>
          <p:cNvPicPr>
            <a:picLocks noChangeAspect="1"/>
          </p:cNvPicPr>
          <p:nvPr/>
        </p:nvPicPr>
        <p:blipFill>
          <a:blip r:embed="rId4"/>
          <a:stretch>
            <a:fillRect/>
          </a:stretch>
        </p:blipFill>
        <p:spPr>
          <a:xfrm>
            <a:off x="3173413" y="1032900"/>
            <a:ext cx="5467350" cy="172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ight Arrow 14"/>
          <p:cNvSpPr/>
          <p:nvPr/>
        </p:nvSpPr>
        <p:spPr>
          <a:xfrm>
            <a:off x="2506023" y="1414655"/>
            <a:ext cx="373224" cy="279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8" name="Picture 17"/>
          <p:cNvPicPr>
            <a:picLocks noChangeAspect="1"/>
          </p:cNvPicPr>
          <p:nvPr/>
        </p:nvPicPr>
        <p:blipFill>
          <a:blip r:embed="rId5"/>
          <a:stretch>
            <a:fillRect/>
          </a:stretch>
        </p:blipFill>
        <p:spPr>
          <a:xfrm>
            <a:off x="9527674" y="1032900"/>
            <a:ext cx="2286000" cy="3114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ight Arrow 19"/>
          <p:cNvSpPr/>
          <p:nvPr/>
        </p:nvSpPr>
        <p:spPr>
          <a:xfrm>
            <a:off x="9031231" y="1497777"/>
            <a:ext cx="373224" cy="279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7" name="Picture 16"/>
          <p:cNvPicPr>
            <a:picLocks noChangeAspect="1"/>
          </p:cNvPicPr>
          <p:nvPr/>
        </p:nvPicPr>
        <p:blipFill>
          <a:blip r:embed="rId6"/>
          <a:stretch>
            <a:fillRect/>
          </a:stretch>
        </p:blipFill>
        <p:spPr>
          <a:xfrm>
            <a:off x="9527674" y="4783105"/>
            <a:ext cx="2305050" cy="80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Down Arrow 20"/>
          <p:cNvSpPr/>
          <p:nvPr/>
        </p:nvSpPr>
        <p:spPr>
          <a:xfrm>
            <a:off x="10487608" y="4273420"/>
            <a:ext cx="363894" cy="279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Line Callout 1 21"/>
          <p:cNvSpPr/>
          <p:nvPr/>
        </p:nvSpPr>
        <p:spPr>
          <a:xfrm>
            <a:off x="11467322" y="4783105"/>
            <a:ext cx="365402" cy="283417"/>
          </a:xfrm>
          <a:prstGeom prst="borderCallout1">
            <a:avLst>
              <a:gd name="adj1" fmla="val 18750"/>
              <a:gd name="adj2" fmla="val -8333"/>
              <a:gd name="adj3" fmla="val 389043"/>
              <a:gd name="adj4" fmla="val -1711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TextBox 22"/>
          <p:cNvSpPr txBox="1"/>
          <p:nvPr/>
        </p:nvSpPr>
        <p:spPr>
          <a:xfrm>
            <a:off x="10156192" y="5857843"/>
            <a:ext cx="1592167" cy="369332"/>
          </a:xfrm>
          <a:prstGeom prst="rect">
            <a:avLst/>
          </a:prstGeom>
          <a:noFill/>
          <a:ln w="28575">
            <a:solidFill>
              <a:srgbClr val="FF0000"/>
            </a:solidFill>
          </a:ln>
        </p:spPr>
        <p:txBody>
          <a:bodyPr wrap="none" rtlCol="0">
            <a:spAutoFit/>
          </a:bodyPr>
          <a:lstStyle/>
          <a:p>
            <a:r>
              <a:rPr lang="en-US" dirty="0"/>
              <a:t>Widget section</a:t>
            </a:r>
            <a:endParaRPr lang="pl-PL" dirty="0"/>
          </a:p>
        </p:txBody>
      </p:sp>
      <p:pic>
        <p:nvPicPr>
          <p:cNvPr id="24" name="Picture 23"/>
          <p:cNvPicPr>
            <a:picLocks noChangeAspect="1"/>
          </p:cNvPicPr>
          <p:nvPr/>
        </p:nvPicPr>
        <p:blipFill>
          <a:blip r:embed="rId7"/>
          <a:stretch>
            <a:fillRect/>
          </a:stretch>
        </p:blipFill>
        <p:spPr>
          <a:xfrm>
            <a:off x="5579706" y="3476589"/>
            <a:ext cx="3743428" cy="1830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016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err="1">
                <a:latin typeface="+mn-lt"/>
              </a:rPr>
              <a:t>Elementor</a:t>
            </a:r>
            <a:endParaRPr lang="pl-PL" dirty="0">
              <a:latin typeface="+mn-lt"/>
            </a:endParaRPr>
          </a:p>
        </p:txBody>
      </p:sp>
      <p:sp>
        <p:nvSpPr>
          <p:cNvPr id="10" name="TextBox 9"/>
          <p:cNvSpPr txBox="1"/>
          <p:nvPr/>
        </p:nvSpPr>
        <p:spPr>
          <a:xfrm>
            <a:off x="6869662" y="1077695"/>
            <a:ext cx="4606991" cy="6001643"/>
          </a:xfrm>
          <a:prstGeom prst="rect">
            <a:avLst/>
          </a:prstGeom>
          <a:noFill/>
        </p:spPr>
        <p:txBody>
          <a:bodyPr wrap="square" rtlCol="0">
            <a:spAutoFit/>
          </a:bodyPr>
          <a:lstStyle/>
          <a:p>
            <a:r>
              <a:rPr lang="en-US" sz="1600" dirty="0">
                <a:ea typeface="SamsungOne 400" panose="020B0503030303020204" pitchFamily="34" charset="0"/>
              </a:rPr>
              <a:t>Widget space is divided into categories:</a:t>
            </a:r>
          </a:p>
          <a:p>
            <a:endParaRPr lang="en-US" sz="1600" dirty="0">
              <a:ea typeface="SamsungOne 400" panose="020B0503030303020204" pitchFamily="34" charset="0"/>
            </a:endParaRPr>
          </a:p>
          <a:p>
            <a:r>
              <a:rPr lang="en-US" sz="1600" b="1" dirty="0">
                <a:ea typeface="SamsungOne 400" panose="020B0503030303020204" pitchFamily="34" charset="0"/>
              </a:rPr>
              <a:t>Basic</a:t>
            </a:r>
            <a:r>
              <a:rPr lang="en-US" sz="1600" dirty="0">
                <a:ea typeface="SamsungOne 400" panose="020B0503030303020204" pitchFamily="34" charset="0"/>
              </a:rPr>
              <a:t> gives you all basic HTML </a:t>
            </a:r>
            <a:r>
              <a:rPr lang="en-US" sz="1600" dirty="0" err="1">
                <a:ea typeface="SamsungOne 400" panose="020B0503030303020204" pitchFamily="34" charset="0"/>
              </a:rPr>
              <a:t>ellements</a:t>
            </a:r>
            <a:r>
              <a:rPr lang="en-US" sz="1600" dirty="0">
                <a:ea typeface="SamsungOne 400" panose="020B0503030303020204" pitchFamily="34" charset="0"/>
              </a:rPr>
              <a:t>, along with additional TV functions widget (Change channel, source or open application).</a:t>
            </a:r>
          </a:p>
          <a:p>
            <a:endParaRPr lang="en-US" sz="1600" dirty="0">
              <a:ea typeface="SamsungOne 400" panose="020B0503030303020204" pitchFamily="34" charset="0"/>
            </a:endParaRPr>
          </a:p>
          <a:p>
            <a:r>
              <a:rPr lang="en-US" sz="1600" b="1" dirty="0">
                <a:ea typeface="SamsungOne 400" panose="020B0503030303020204" pitchFamily="34" charset="0"/>
              </a:rPr>
              <a:t>General</a:t>
            </a:r>
            <a:r>
              <a:rPr lang="en-US" sz="1600" dirty="0">
                <a:ea typeface="SamsungOne 400" panose="020B0503030303020204" pitchFamily="34" charset="0"/>
              </a:rPr>
              <a:t> gives you more complex HTML elements like Image galleries, Content carousels and custom HTML elements.</a:t>
            </a:r>
          </a:p>
          <a:p>
            <a:endParaRPr lang="en-US" sz="1600" dirty="0">
              <a:ea typeface="SamsungOne 400" panose="020B0503030303020204" pitchFamily="34" charset="0"/>
            </a:endParaRPr>
          </a:p>
          <a:p>
            <a:r>
              <a:rPr lang="en-US" sz="1600" b="1" dirty="0" err="1">
                <a:ea typeface="SamsungOne 400" panose="020B0503030303020204" pitchFamily="34" charset="0"/>
              </a:rPr>
              <a:t>Lynk</a:t>
            </a:r>
            <a:r>
              <a:rPr lang="en-US" sz="1600" b="1" dirty="0">
                <a:ea typeface="SamsungOne 400" panose="020B0503030303020204" pitchFamily="34" charset="0"/>
              </a:rPr>
              <a:t> </a:t>
            </a:r>
            <a:r>
              <a:rPr lang="en-US" sz="1600" dirty="0">
                <a:ea typeface="SamsungOne 400" panose="020B0503030303020204" pitchFamily="34" charset="0"/>
              </a:rPr>
              <a:t>gives you widgets that use </a:t>
            </a:r>
            <a:r>
              <a:rPr lang="en-US" sz="1600" dirty="0" err="1">
                <a:ea typeface="SamsungOne 400" panose="020B0503030303020204" pitchFamily="34" charset="0"/>
              </a:rPr>
              <a:t>Lynk</a:t>
            </a:r>
            <a:r>
              <a:rPr lang="en-US" sz="1600" dirty="0">
                <a:ea typeface="SamsungOne 400" panose="020B0503030303020204" pitchFamily="34" charset="0"/>
              </a:rPr>
              <a:t> Cloud functionalities like Express check out button, billing information etc…</a:t>
            </a:r>
          </a:p>
          <a:p>
            <a:endParaRPr lang="en-US" sz="1600" dirty="0">
              <a:ea typeface="SamsungOne 400" panose="020B0503030303020204" pitchFamily="34" charset="0"/>
            </a:endParaRPr>
          </a:p>
          <a:p>
            <a:r>
              <a:rPr lang="en-US" sz="1600" dirty="0">
                <a:ea typeface="SamsungOne 400" panose="020B0503030303020204" pitchFamily="34" charset="0"/>
              </a:rPr>
              <a:t>In order to Preview the project go to left side menu and at the very bottom click on “eye” icon.</a:t>
            </a:r>
          </a:p>
          <a:p>
            <a:endParaRPr lang="en-US" sz="1600" dirty="0">
              <a:ea typeface="SamsungOne 400" panose="020B0503030303020204" pitchFamily="34" charset="0"/>
            </a:endParaRPr>
          </a:p>
          <a:p>
            <a:r>
              <a:rPr lang="en-US" sz="1600" dirty="0">
                <a:ea typeface="SamsungOne 400" panose="020B0503030303020204" pitchFamily="34" charset="0"/>
              </a:rPr>
              <a:t>In order to publish all the changes hit the Publish green button.</a:t>
            </a: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2" name="Picture 1"/>
          <p:cNvPicPr>
            <a:picLocks noChangeAspect="1"/>
          </p:cNvPicPr>
          <p:nvPr/>
        </p:nvPicPr>
        <p:blipFill>
          <a:blip r:embed="rId3"/>
          <a:stretch>
            <a:fillRect/>
          </a:stretch>
        </p:blipFill>
        <p:spPr>
          <a:xfrm>
            <a:off x="101082" y="1009358"/>
            <a:ext cx="2286000" cy="532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2527818" y="1009358"/>
            <a:ext cx="1736272" cy="5336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5"/>
          <a:stretch>
            <a:fillRect/>
          </a:stretch>
        </p:blipFill>
        <p:spPr>
          <a:xfrm>
            <a:off x="4404826" y="1009358"/>
            <a:ext cx="2324100" cy="180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a:stretch>
            <a:fillRect/>
          </a:stretch>
        </p:blipFill>
        <p:spPr>
          <a:xfrm>
            <a:off x="4400063" y="4078516"/>
            <a:ext cx="2333625" cy="495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p:cNvSpPr/>
          <p:nvPr/>
        </p:nvSpPr>
        <p:spPr>
          <a:xfrm>
            <a:off x="5523722" y="4292082"/>
            <a:ext cx="233266" cy="167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239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TV channels page</a:t>
            </a:r>
            <a:endParaRPr lang="pl-PL" dirty="0">
              <a:latin typeface="+mn-lt"/>
            </a:endParaRPr>
          </a:p>
        </p:txBody>
      </p:sp>
      <p:sp>
        <p:nvSpPr>
          <p:cNvPr id="10" name="TextBox 9"/>
          <p:cNvSpPr txBox="1"/>
          <p:nvPr/>
        </p:nvSpPr>
        <p:spPr>
          <a:xfrm>
            <a:off x="364073" y="1204113"/>
            <a:ext cx="3660677" cy="5509200"/>
          </a:xfrm>
          <a:prstGeom prst="rect">
            <a:avLst/>
          </a:prstGeom>
          <a:noFill/>
        </p:spPr>
        <p:txBody>
          <a:bodyPr wrap="square" rtlCol="0">
            <a:spAutoFit/>
          </a:bodyPr>
          <a:lstStyle/>
          <a:p>
            <a:r>
              <a:rPr lang="en-US" sz="1600" dirty="0">
                <a:ea typeface="SamsungOne 400" panose="020B0503030303020204" pitchFamily="34" charset="0"/>
              </a:rPr>
              <a:t>In </a:t>
            </a:r>
            <a:r>
              <a:rPr lang="en-US" sz="1600" dirty="0" err="1">
                <a:ea typeface="SamsungOne 400" panose="020B0503030303020204" pitchFamily="34" charset="0"/>
              </a:rPr>
              <a:t>Lynk</a:t>
            </a:r>
            <a:r>
              <a:rPr lang="en-US" sz="1600" dirty="0">
                <a:ea typeface="SamsungOne 400" panose="020B0503030303020204" pitchFamily="34" charset="0"/>
              </a:rPr>
              <a:t> Cloud project you can store your TV channels either as a Menu tile, or in a designated page. In order to create such page go to -&gt; Pages -&gt; New page, give it a title (i.e. Watch TV) and select category TV channels. </a:t>
            </a:r>
          </a:p>
          <a:p>
            <a:endParaRPr lang="en-US" sz="1600" dirty="0">
              <a:ea typeface="SamsungOne 400" panose="020B0503030303020204" pitchFamily="34" charset="0"/>
            </a:endParaRPr>
          </a:p>
          <a:p>
            <a:r>
              <a:rPr lang="en-US" sz="1600" dirty="0">
                <a:ea typeface="SamsungOne 400" panose="020B0503030303020204" pitchFamily="34" charset="0"/>
              </a:rPr>
              <a:t>TV channels Page will list all TV channels added to TV channel library. Page includes:</a:t>
            </a:r>
          </a:p>
          <a:p>
            <a:endParaRPr lang="en-US" sz="1600" dirty="0">
              <a:ea typeface="SamsungOne 400" panose="020B0503030303020204" pitchFamily="34" charset="0"/>
            </a:endParaRPr>
          </a:p>
          <a:p>
            <a:pPr marL="285750" indent="-285750">
              <a:buFontTx/>
              <a:buChar char="-"/>
            </a:pPr>
            <a:r>
              <a:rPr lang="en-US" sz="1600" dirty="0">
                <a:ea typeface="SamsungOne 400" panose="020B0503030303020204" pitchFamily="34" charset="0"/>
              </a:rPr>
              <a:t>Logo</a:t>
            </a:r>
          </a:p>
          <a:p>
            <a:pPr marL="285750" indent="-285750">
              <a:buFontTx/>
              <a:buChar char="-"/>
            </a:pPr>
            <a:r>
              <a:rPr lang="en-US" sz="1600" dirty="0">
                <a:ea typeface="SamsungOne 400" panose="020B0503030303020204" pitchFamily="34" charset="0"/>
              </a:rPr>
              <a:t>Date/Time widget </a:t>
            </a:r>
          </a:p>
          <a:p>
            <a:pPr marL="285750" indent="-285750">
              <a:buFontTx/>
              <a:buChar char="-"/>
            </a:pPr>
            <a:r>
              <a:rPr lang="en-US" sz="1600" dirty="0">
                <a:ea typeface="SamsungOne 400" panose="020B0503030303020204" pitchFamily="34" charset="0"/>
              </a:rPr>
              <a:t>Navigation menu </a:t>
            </a:r>
          </a:p>
          <a:p>
            <a:pPr marL="285750" indent="-285750">
              <a:buFontTx/>
              <a:buChar char="-"/>
            </a:pPr>
            <a:endParaRPr lang="en-US" sz="1600" dirty="0">
              <a:ea typeface="SamsungOne 400" panose="020B0503030303020204" pitchFamily="34" charset="0"/>
            </a:endParaRPr>
          </a:p>
          <a:p>
            <a:r>
              <a:rPr lang="en-US" sz="1600" dirty="0">
                <a:ea typeface="SamsungOne 400" panose="020B0503030303020204" pitchFamily="34" charset="0"/>
              </a:rPr>
              <a:t>Predefined layout and each element can be adjusted and customized in CSS editor.</a:t>
            </a: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8" name="Picture 7"/>
          <p:cNvPicPr>
            <a:picLocks noChangeAspect="1"/>
          </p:cNvPicPr>
          <p:nvPr/>
        </p:nvPicPr>
        <p:blipFill>
          <a:blip r:embed="rId3"/>
          <a:stretch>
            <a:fillRect/>
          </a:stretch>
        </p:blipFill>
        <p:spPr>
          <a:xfrm>
            <a:off x="4880883" y="1305657"/>
            <a:ext cx="2943225" cy="876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6677496" y="1305657"/>
            <a:ext cx="779021" cy="4381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Picture 11"/>
          <p:cNvPicPr>
            <a:picLocks noChangeAspect="1"/>
          </p:cNvPicPr>
          <p:nvPr/>
        </p:nvPicPr>
        <p:blipFill>
          <a:blip r:embed="rId4"/>
          <a:stretch>
            <a:fillRect/>
          </a:stretch>
        </p:blipFill>
        <p:spPr>
          <a:xfrm>
            <a:off x="8575611" y="1305657"/>
            <a:ext cx="2405386" cy="2582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5"/>
          <a:stretch>
            <a:fillRect/>
          </a:stretch>
        </p:blipFill>
        <p:spPr>
          <a:xfrm>
            <a:off x="4354318" y="4489480"/>
            <a:ext cx="6626679" cy="1200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321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E-commerce Page</a:t>
            </a:r>
            <a:endParaRPr lang="pl-PL" dirty="0">
              <a:latin typeface="+mn-lt"/>
            </a:endParaRPr>
          </a:p>
        </p:txBody>
      </p:sp>
      <p:sp>
        <p:nvSpPr>
          <p:cNvPr id="10" name="TextBox 9"/>
          <p:cNvSpPr txBox="1"/>
          <p:nvPr/>
        </p:nvSpPr>
        <p:spPr>
          <a:xfrm>
            <a:off x="376441" y="993294"/>
            <a:ext cx="3660677" cy="6494085"/>
          </a:xfrm>
          <a:prstGeom prst="rect">
            <a:avLst/>
          </a:prstGeom>
          <a:noFill/>
        </p:spPr>
        <p:txBody>
          <a:bodyPr wrap="square" rtlCol="0">
            <a:spAutoFit/>
          </a:bodyPr>
          <a:lstStyle/>
          <a:p>
            <a:r>
              <a:rPr lang="en-US" sz="1600" dirty="0" err="1">
                <a:ea typeface="SamsungOne 400" panose="020B0503030303020204" pitchFamily="34" charset="0"/>
              </a:rPr>
              <a:t>Lynk</a:t>
            </a:r>
            <a:r>
              <a:rPr lang="en-US" sz="1600" dirty="0">
                <a:ea typeface="SamsungOne 400" panose="020B0503030303020204" pitchFamily="34" charset="0"/>
              </a:rPr>
              <a:t> Cloud gives you possibility to setup your own E-commerce system within your Site. </a:t>
            </a:r>
          </a:p>
          <a:p>
            <a:endParaRPr lang="en-US" sz="1600" dirty="0">
              <a:ea typeface="SamsungOne 400" panose="020B0503030303020204" pitchFamily="34" charset="0"/>
            </a:endParaRPr>
          </a:p>
          <a:p>
            <a:r>
              <a:rPr lang="en-US" sz="1600" dirty="0">
                <a:ea typeface="SamsungOne 400" panose="020B0503030303020204" pitchFamily="34" charset="0"/>
              </a:rPr>
              <a:t>Create an Archive E-commerce page to list all your products, go to </a:t>
            </a:r>
            <a:r>
              <a:rPr lang="en-US" sz="1600" b="1" dirty="0">
                <a:ea typeface="SamsungOne 400" panose="020B0503030303020204" pitchFamily="34" charset="0"/>
              </a:rPr>
              <a:t>Pages -&gt; Add new,</a:t>
            </a:r>
            <a:r>
              <a:rPr lang="en-US" sz="1600" dirty="0">
                <a:ea typeface="SamsungOne 400" panose="020B0503030303020204" pitchFamily="34" charset="0"/>
              </a:rPr>
              <a:t> and select Page type to </a:t>
            </a:r>
            <a:r>
              <a:rPr lang="en-US" sz="1600" b="1" dirty="0" err="1">
                <a:ea typeface="SamsungOne 400" panose="020B0503030303020204" pitchFamily="34" charset="0"/>
              </a:rPr>
              <a:t>eCommerce</a:t>
            </a:r>
            <a:r>
              <a:rPr lang="en-US" sz="1600" b="1" dirty="0">
                <a:ea typeface="SamsungOne 400" panose="020B0503030303020204" pitchFamily="34" charset="0"/>
              </a:rPr>
              <a:t> type -&gt; Archive.</a:t>
            </a:r>
          </a:p>
          <a:p>
            <a:endParaRPr lang="en-US" sz="1600" b="1" dirty="0">
              <a:ea typeface="SamsungOne 400" panose="020B0503030303020204" pitchFamily="34" charset="0"/>
            </a:endParaRPr>
          </a:p>
          <a:p>
            <a:endParaRPr lang="en-US" sz="1600" b="1" dirty="0">
              <a:ea typeface="SamsungOne 400" panose="020B0503030303020204" pitchFamily="34" charset="0"/>
            </a:endParaRPr>
          </a:p>
          <a:p>
            <a:r>
              <a:rPr lang="en-US" sz="1600" dirty="0">
                <a:ea typeface="SamsungOne 400" panose="020B0503030303020204" pitchFamily="34" charset="0"/>
              </a:rPr>
              <a:t>You can set the Products which you want to display in the page in </a:t>
            </a:r>
            <a:r>
              <a:rPr lang="en-US" sz="1600" b="1" dirty="0">
                <a:ea typeface="SamsungOne 400" panose="020B0503030303020204" pitchFamily="34" charset="0"/>
              </a:rPr>
              <a:t>Archive by</a:t>
            </a:r>
            <a:r>
              <a:rPr lang="en-US" sz="1600" dirty="0">
                <a:ea typeface="SamsungOne 400" panose="020B0503030303020204" pitchFamily="34" charset="0"/>
              </a:rPr>
              <a:t> tab, select which Product Type, category or tag. You can add multiple positions by click “</a:t>
            </a:r>
            <a:r>
              <a:rPr lang="en-US" sz="1600" b="1" dirty="0">
                <a:ea typeface="SamsungOne 400" panose="020B0503030303020204" pitchFamily="34" charset="0"/>
              </a:rPr>
              <a:t>+</a:t>
            </a:r>
            <a:r>
              <a:rPr lang="en-US" sz="1600" dirty="0">
                <a:ea typeface="SamsungOne 400" panose="020B0503030303020204" pitchFamily="34" charset="0"/>
              </a:rPr>
              <a:t>” button.</a:t>
            </a:r>
          </a:p>
          <a:p>
            <a:endParaRPr lang="en-US" sz="1600" dirty="0">
              <a:ea typeface="SamsungOne 400" panose="020B0503030303020204" pitchFamily="34" charset="0"/>
            </a:endParaRPr>
          </a:p>
          <a:p>
            <a:endParaRPr lang="en-US" sz="1600" dirty="0">
              <a:ea typeface="SamsungOne 400" panose="020B0503030303020204" pitchFamily="34" charset="0"/>
            </a:endParaRPr>
          </a:p>
          <a:p>
            <a:r>
              <a:rPr lang="en-US" sz="1600" dirty="0">
                <a:ea typeface="SamsungOne 400" panose="020B0503030303020204" pitchFamily="34" charset="0"/>
              </a:rPr>
              <a:t>You can also setup a Archiving template, dependently on how many Rows or Columns you wish to have.</a:t>
            </a: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2" name="Picture 1"/>
          <p:cNvPicPr>
            <a:picLocks noChangeAspect="1"/>
          </p:cNvPicPr>
          <p:nvPr/>
        </p:nvPicPr>
        <p:blipFill>
          <a:blip r:embed="rId3"/>
          <a:stretch>
            <a:fillRect/>
          </a:stretch>
        </p:blipFill>
        <p:spPr>
          <a:xfrm>
            <a:off x="4438996" y="1204113"/>
            <a:ext cx="1219200"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a:off x="4206240" y="3472642"/>
            <a:ext cx="2133600"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stretch>
            <a:fillRect/>
          </a:stretch>
        </p:blipFill>
        <p:spPr>
          <a:xfrm>
            <a:off x="4264775" y="4788671"/>
            <a:ext cx="2016529" cy="1547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stretch>
            <a:fillRect/>
          </a:stretch>
        </p:blipFill>
        <p:spPr>
          <a:xfrm>
            <a:off x="6678083" y="1204113"/>
            <a:ext cx="5099050" cy="2757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7052734" y="4478867"/>
            <a:ext cx="4546600" cy="1077218"/>
          </a:xfrm>
          <a:prstGeom prst="rect">
            <a:avLst/>
          </a:prstGeom>
          <a:noFill/>
        </p:spPr>
        <p:txBody>
          <a:bodyPr wrap="square" rtlCol="0">
            <a:spAutoFit/>
          </a:bodyPr>
          <a:lstStyle/>
          <a:p>
            <a:r>
              <a:rPr lang="en-US" sz="1600" dirty="0"/>
              <a:t>Fully customizable Main E-Commerce page will be setup automatically, listing all products from selected categories/types/Tags with the selected layout.</a:t>
            </a:r>
            <a:endParaRPr lang="pl-PL" sz="1600" dirty="0"/>
          </a:p>
        </p:txBody>
      </p:sp>
      <p:sp>
        <p:nvSpPr>
          <p:cNvPr id="14" name="Up Arrow 13"/>
          <p:cNvSpPr/>
          <p:nvPr/>
        </p:nvSpPr>
        <p:spPr>
          <a:xfrm>
            <a:off x="9076267" y="4044142"/>
            <a:ext cx="389466" cy="3923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4439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Project Module</a:t>
            </a:r>
            <a:endParaRPr lang="pl-PL" dirty="0">
              <a:latin typeface="+mn-lt"/>
            </a:endParaRPr>
          </a:p>
        </p:txBody>
      </p:sp>
      <p:sp>
        <p:nvSpPr>
          <p:cNvPr id="10" name="Rectangle 9"/>
          <p:cNvSpPr/>
          <p:nvPr/>
        </p:nvSpPr>
        <p:spPr>
          <a:xfrm>
            <a:off x="485774" y="1052736"/>
            <a:ext cx="10902813" cy="400110"/>
          </a:xfrm>
          <a:prstGeom prst="rect">
            <a:avLst/>
          </a:prstGeom>
        </p:spPr>
        <p:txBody>
          <a:bodyPr wrap="square">
            <a:spAutoFit/>
          </a:bodyPr>
          <a:lstStyle/>
          <a:p>
            <a:r>
              <a:rPr lang="en-US" sz="2000" dirty="0">
                <a:ea typeface="SamsungOne 400" panose="020B0503030303020204" pitchFamily="34" charset="0"/>
              </a:rPr>
              <a:t>Table of contents:</a:t>
            </a:r>
            <a:endParaRPr lang="en-US" sz="2000" dirty="0">
              <a:solidFill>
                <a:srgbClr val="000000"/>
              </a:solidFill>
              <a:ea typeface="SamsungOne 400" panose="020B0503030303020204" pitchFamily="34" charset="0"/>
            </a:endParaRPr>
          </a:p>
        </p:txBody>
      </p:sp>
      <p:sp>
        <p:nvSpPr>
          <p:cNvPr id="13" name="Rectangle 12"/>
          <p:cNvSpPr/>
          <p:nvPr/>
        </p:nvSpPr>
        <p:spPr>
          <a:xfrm>
            <a:off x="485774" y="1594161"/>
            <a:ext cx="4524179" cy="4401205"/>
          </a:xfrm>
          <a:prstGeom prst="rect">
            <a:avLst/>
          </a:prstGeom>
        </p:spPr>
        <p:txBody>
          <a:bodyPr wrap="square">
            <a:spAutoFit/>
          </a:bodyPr>
          <a:lstStyle/>
          <a:p>
            <a:pPr marL="342900" indent="-342900">
              <a:buAutoNum type="arabicPeriod"/>
            </a:pPr>
            <a:r>
              <a:rPr lang="en-US" sz="1400" dirty="0">
                <a:solidFill>
                  <a:srgbClr val="000000"/>
                </a:solidFill>
                <a:ea typeface="SamsungOne 400" panose="020B0503030303020204" pitchFamily="34" charset="0"/>
              </a:rPr>
              <a:t>PROJECT IN LYNK CLOUD</a:t>
            </a:r>
          </a:p>
          <a:p>
            <a:pPr marL="342900" indent="-342900">
              <a:buAutoNum type="arabicPeriod"/>
            </a:pPr>
            <a:r>
              <a:rPr lang="en-US" sz="1400" dirty="0">
                <a:solidFill>
                  <a:srgbClr val="000000"/>
                </a:solidFill>
                <a:ea typeface="SamsungOne 400" panose="020B0503030303020204" pitchFamily="34" charset="0"/>
              </a:rPr>
              <a:t>CREATE NEW PROJECT</a:t>
            </a:r>
          </a:p>
          <a:p>
            <a:pPr marL="342900" indent="-342900">
              <a:buAutoNum type="arabicPeriod"/>
            </a:pPr>
            <a:r>
              <a:rPr lang="en-US" sz="1400" dirty="0">
                <a:solidFill>
                  <a:srgbClr val="000000"/>
                </a:solidFill>
                <a:ea typeface="SamsungOne 400" panose="020B0503030303020204" pitchFamily="34" charset="0"/>
              </a:rPr>
              <a:t>BASIC SETUP</a:t>
            </a:r>
          </a:p>
          <a:p>
            <a:pPr marL="342900" indent="-342900">
              <a:buAutoNum type="arabicPeriod"/>
            </a:pPr>
            <a:r>
              <a:rPr lang="en-US" sz="1400" dirty="0">
                <a:solidFill>
                  <a:srgbClr val="000000"/>
                </a:solidFill>
                <a:ea typeface="SamsungOne 400" panose="020B0503030303020204" pitchFamily="34" charset="0"/>
              </a:rPr>
              <a:t>HOME PAGE:</a:t>
            </a:r>
          </a:p>
          <a:p>
            <a:pPr marL="800100" lvl="1" indent="-342900">
              <a:buAutoNum type="alphaLcPeriod"/>
            </a:pPr>
            <a:r>
              <a:rPr lang="en-US" sz="1400" dirty="0">
                <a:solidFill>
                  <a:srgbClr val="000000"/>
                </a:solidFill>
                <a:ea typeface="SamsungOne 400" panose="020B0503030303020204" pitchFamily="34" charset="0"/>
              </a:rPr>
              <a:t>HOME PAGE CREATION</a:t>
            </a:r>
          </a:p>
          <a:p>
            <a:pPr marL="800100" lvl="1" indent="-342900">
              <a:buAutoNum type="alphaLcPeriod"/>
            </a:pPr>
            <a:r>
              <a:rPr lang="en-US" sz="1400" dirty="0">
                <a:solidFill>
                  <a:srgbClr val="000000"/>
                </a:solidFill>
                <a:ea typeface="SamsungOne 400" panose="020B0503030303020204" pitchFamily="34" charset="0"/>
              </a:rPr>
              <a:t>HOME PAGE CUSTOMIZATION</a:t>
            </a:r>
          </a:p>
          <a:p>
            <a:pPr marL="800100" lvl="1" indent="-342900">
              <a:buAutoNum type="alphaLcPeriod"/>
            </a:pPr>
            <a:r>
              <a:rPr lang="en-US" sz="1400" dirty="0">
                <a:solidFill>
                  <a:srgbClr val="000000"/>
                </a:solidFill>
                <a:ea typeface="SamsungOne 400" panose="020B0503030303020204" pitchFamily="34" charset="0"/>
              </a:rPr>
              <a:t>MENU</a:t>
            </a:r>
          </a:p>
          <a:p>
            <a:pPr marL="342900" indent="-342900">
              <a:buAutoNum type="arabicPeriod" startAt="4"/>
            </a:pPr>
            <a:r>
              <a:rPr lang="en-US" sz="1400" dirty="0">
                <a:solidFill>
                  <a:srgbClr val="000000"/>
                </a:solidFill>
                <a:ea typeface="SamsungOne 400" panose="020B0503030303020204" pitchFamily="34" charset="0"/>
              </a:rPr>
              <a:t>SUBPAGES:</a:t>
            </a:r>
          </a:p>
          <a:p>
            <a:pPr marL="800100" lvl="1" indent="-342900">
              <a:buAutoNum type="alphaLcPeriod"/>
            </a:pPr>
            <a:r>
              <a:rPr lang="en-US" sz="1400" dirty="0">
                <a:solidFill>
                  <a:srgbClr val="000000"/>
                </a:solidFill>
                <a:ea typeface="SamsungOne 400" panose="020B0503030303020204" pitchFamily="34" charset="0"/>
              </a:rPr>
              <a:t>CREATE ARCHIVE PAGE (Archive template)</a:t>
            </a:r>
          </a:p>
          <a:p>
            <a:pPr marL="800100" lvl="1" indent="-342900">
              <a:buFontTx/>
              <a:buAutoNum type="alphaLcPeriod"/>
            </a:pPr>
            <a:r>
              <a:rPr lang="en-US" sz="1400" dirty="0">
                <a:solidFill>
                  <a:srgbClr val="000000"/>
                </a:solidFill>
                <a:ea typeface="SamsungOne 400" panose="020B0503030303020204" pitchFamily="34" charset="0"/>
              </a:rPr>
              <a:t>CREATE SINGLE PAGE (</a:t>
            </a:r>
            <a:r>
              <a:rPr lang="en-US" sz="1400" dirty="0" err="1">
                <a:solidFill>
                  <a:srgbClr val="000000"/>
                </a:solidFill>
                <a:ea typeface="SamsungOne 400" panose="020B0503030303020204" pitchFamily="34" charset="0"/>
              </a:rPr>
              <a:t>Elementor</a:t>
            </a:r>
            <a:r>
              <a:rPr lang="en-US" sz="1400" dirty="0">
                <a:solidFill>
                  <a:srgbClr val="000000"/>
                </a:solidFill>
                <a:ea typeface="SamsungOne 400" panose="020B0503030303020204" pitchFamily="34" charset="0"/>
              </a:rPr>
              <a:t>)</a:t>
            </a:r>
          </a:p>
          <a:p>
            <a:pPr marL="800100" lvl="1" indent="-342900">
              <a:buFontTx/>
              <a:buAutoNum type="alphaLcPeriod"/>
            </a:pPr>
            <a:r>
              <a:rPr lang="en-US" sz="1400" dirty="0">
                <a:solidFill>
                  <a:srgbClr val="000000"/>
                </a:solidFill>
                <a:ea typeface="SamsungOne 400" panose="020B0503030303020204" pitchFamily="34" charset="0"/>
              </a:rPr>
              <a:t>CREATE TV CHANNEL PAGE </a:t>
            </a:r>
          </a:p>
          <a:p>
            <a:pPr marL="800100" lvl="1" indent="-342900">
              <a:buFontTx/>
              <a:buAutoNum type="alphaLcPeriod"/>
            </a:pPr>
            <a:r>
              <a:rPr lang="en-US" sz="1400" dirty="0">
                <a:solidFill>
                  <a:srgbClr val="000000"/>
                </a:solidFill>
                <a:ea typeface="SamsungOne 400" panose="020B0503030303020204" pitchFamily="34" charset="0"/>
              </a:rPr>
              <a:t>CREATE E-COMMERCE PAGE</a:t>
            </a:r>
          </a:p>
          <a:p>
            <a:pPr marL="342900" indent="-342900">
              <a:buAutoNum type="arabicPeriod" startAt="5"/>
            </a:pPr>
            <a:r>
              <a:rPr lang="en-US" sz="1400" dirty="0">
                <a:solidFill>
                  <a:srgbClr val="000000"/>
                </a:solidFill>
                <a:ea typeface="SamsungOne 400" panose="020B0503030303020204" pitchFamily="34" charset="0"/>
              </a:rPr>
              <a:t>CONTENT TYPES:</a:t>
            </a:r>
          </a:p>
          <a:p>
            <a:pPr marL="800100" lvl="1" indent="-342900">
              <a:buFontTx/>
              <a:buAutoNum type="alphaLcPeriod"/>
            </a:pPr>
            <a:r>
              <a:rPr lang="en-US" sz="1400" dirty="0">
                <a:solidFill>
                  <a:srgbClr val="000000"/>
                </a:solidFill>
                <a:ea typeface="SamsungOne 400" panose="020B0503030303020204" pitchFamily="34" charset="0"/>
              </a:rPr>
              <a:t>CREATE POSTS</a:t>
            </a:r>
          </a:p>
          <a:p>
            <a:pPr marL="800100" lvl="1" indent="-342900">
              <a:buAutoNum type="alphaLcPeriod"/>
            </a:pPr>
            <a:r>
              <a:rPr lang="en-US" sz="1400" dirty="0">
                <a:solidFill>
                  <a:srgbClr val="000000"/>
                </a:solidFill>
                <a:ea typeface="SamsungOne 400" panose="020B0503030303020204" pitchFamily="34" charset="0"/>
              </a:rPr>
              <a:t>CREATE TV CHANNELS</a:t>
            </a:r>
          </a:p>
          <a:p>
            <a:pPr marL="800100" lvl="1" indent="-342900">
              <a:buAutoNum type="alphaLcPeriod"/>
            </a:pPr>
            <a:r>
              <a:rPr lang="en-US" sz="1400" dirty="0">
                <a:solidFill>
                  <a:srgbClr val="000000"/>
                </a:solidFill>
                <a:ea typeface="SamsungOne 400" panose="020B0503030303020204" pitchFamily="34" charset="0"/>
              </a:rPr>
              <a:t>CREATE CONTENT CATEGORIES</a:t>
            </a:r>
          </a:p>
          <a:p>
            <a:pPr marL="800100" lvl="1" indent="-342900">
              <a:buAutoNum type="alphaLcPeriod"/>
            </a:pPr>
            <a:r>
              <a:rPr lang="en-US" sz="1400" dirty="0">
                <a:solidFill>
                  <a:srgbClr val="000000"/>
                </a:solidFill>
                <a:ea typeface="SamsungOne 400" panose="020B0503030303020204" pitchFamily="34" charset="0"/>
              </a:rPr>
              <a:t>CREATE CONTENT TYPES</a:t>
            </a:r>
          </a:p>
          <a:p>
            <a:pPr marL="342900" indent="-342900">
              <a:buAutoNum type="arabicPeriod" startAt="6"/>
            </a:pPr>
            <a:r>
              <a:rPr lang="en-US" sz="1400" dirty="0">
                <a:solidFill>
                  <a:srgbClr val="000000"/>
                </a:solidFill>
                <a:ea typeface="SamsungOne 400" panose="020B0503030303020204" pitchFamily="34" charset="0"/>
              </a:rPr>
              <a:t>CSS EDITOR</a:t>
            </a:r>
          </a:p>
          <a:p>
            <a:pPr marL="342900" indent="-342900">
              <a:buAutoNum type="arabicPeriod" startAt="6"/>
            </a:pPr>
            <a:r>
              <a:rPr lang="en-US" sz="1400" dirty="0">
                <a:solidFill>
                  <a:srgbClr val="000000"/>
                </a:solidFill>
                <a:ea typeface="SamsungOne 400" panose="020B0503030303020204" pitchFamily="34" charset="0"/>
              </a:rPr>
              <a:t>TRANSLATE MANAGER</a:t>
            </a:r>
          </a:p>
          <a:p>
            <a:endParaRPr lang="en-US" sz="1400" dirty="0">
              <a:solidFill>
                <a:srgbClr val="000000"/>
              </a:solidFill>
              <a:ea typeface="SamsungOne 400" panose="020B0503030303020204" pitchFamily="34" charset="0"/>
            </a:endParaRPr>
          </a:p>
        </p:txBody>
      </p:sp>
    </p:spTree>
    <p:extLst>
      <p:ext uri="{BB962C8B-B14F-4D97-AF65-F5344CB8AC3E}">
        <p14:creationId xmlns:p14="http://schemas.microsoft.com/office/powerpoint/2010/main" val="3677672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Cart, order and </a:t>
            </a:r>
            <a:r>
              <a:rPr lang="en-US" dirty="0" err="1">
                <a:latin typeface="+mn-lt"/>
              </a:rPr>
              <a:t>mypage</a:t>
            </a:r>
            <a:endParaRPr lang="pl-PL" dirty="0">
              <a:latin typeface="+mn-lt"/>
            </a:endParaRPr>
          </a:p>
        </p:txBody>
      </p:sp>
      <p:sp>
        <p:nvSpPr>
          <p:cNvPr id="10" name="TextBox 9"/>
          <p:cNvSpPr txBox="1"/>
          <p:nvPr/>
        </p:nvSpPr>
        <p:spPr>
          <a:xfrm>
            <a:off x="364073" y="1204113"/>
            <a:ext cx="3660677" cy="5262979"/>
          </a:xfrm>
          <a:prstGeom prst="rect">
            <a:avLst/>
          </a:prstGeom>
          <a:noFill/>
        </p:spPr>
        <p:txBody>
          <a:bodyPr wrap="square" rtlCol="0">
            <a:spAutoFit/>
          </a:bodyPr>
          <a:lstStyle/>
          <a:p>
            <a:r>
              <a:rPr lang="en-US" sz="1400" dirty="0">
                <a:ea typeface="SamsungOne 400" panose="020B0503030303020204" pitchFamily="34" charset="0"/>
              </a:rPr>
              <a:t>In order to setup a working E-Commerce system you will need also the Cart and Orders pages, or if you want to combine the two you can create “My page”.</a:t>
            </a:r>
          </a:p>
          <a:p>
            <a:endParaRPr lang="en-US" sz="1400" dirty="0">
              <a:ea typeface="SamsungOne 400" panose="020B0503030303020204" pitchFamily="34" charset="0"/>
            </a:endParaRPr>
          </a:p>
          <a:p>
            <a:r>
              <a:rPr lang="en-US" sz="1400" dirty="0">
                <a:ea typeface="SamsungOne 400" panose="020B0503030303020204" pitchFamily="34" charset="0"/>
              </a:rPr>
              <a:t>Go to </a:t>
            </a:r>
            <a:r>
              <a:rPr lang="en-US" sz="1400" b="1" dirty="0">
                <a:ea typeface="SamsungOne 400" panose="020B0503030303020204" pitchFamily="34" charset="0"/>
              </a:rPr>
              <a:t>Pages -&gt; Add new,</a:t>
            </a:r>
            <a:r>
              <a:rPr lang="en-US" sz="1400" dirty="0">
                <a:ea typeface="SamsungOne 400" panose="020B0503030303020204" pitchFamily="34" charset="0"/>
              </a:rPr>
              <a:t> and select Page type to </a:t>
            </a:r>
            <a:r>
              <a:rPr lang="en-US" sz="1400" b="1" dirty="0" err="1">
                <a:ea typeface="SamsungOne 400" panose="020B0503030303020204" pitchFamily="34" charset="0"/>
              </a:rPr>
              <a:t>eCommerce</a:t>
            </a:r>
            <a:r>
              <a:rPr lang="en-US" sz="1400" b="1" dirty="0">
                <a:ea typeface="SamsungOne 400" panose="020B0503030303020204" pitchFamily="34" charset="0"/>
              </a:rPr>
              <a:t> type -&gt; Cart.</a:t>
            </a:r>
          </a:p>
          <a:p>
            <a:endParaRPr lang="en-US" sz="1400" dirty="0">
              <a:ea typeface="SamsungOne 400" panose="020B0503030303020204" pitchFamily="34" charset="0"/>
            </a:endParaRPr>
          </a:p>
          <a:p>
            <a:r>
              <a:rPr lang="en-US" sz="1400" dirty="0">
                <a:ea typeface="SamsungOne 400" panose="020B0503030303020204" pitchFamily="34" charset="0"/>
              </a:rPr>
              <a:t>Cart lists all products “added to cart” by customer, they can be ordered at once from the Cart view.</a:t>
            </a:r>
          </a:p>
          <a:p>
            <a:endParaRPr lang="en-US" sz="1400" dirty="0">
              <a:ea typeface="SamsungOne 400" panose="020B0503030303020204" pitchFamily="34" charset="0"/>
            </a:endParaRPr>
          </a:p>
          <a:p>
            <a:r>
              <a:rPr lang="en-US" sz="1400" dirty="0">
                <a:ea typeface="SamsungOne 400" panose="020B0503030303020204" pitchFamily="34" charset="0"/>
              </a:rPr>
              <a:t>Go to </a:t>
            </a:r>
            <a:r>
              <a:rPr lang="en-US" sz="1400" b="1" dirty="0">
                <a:ea typeface="SamsungOne 400" panose="020B0503030303020204" pitchFamily="34" charset="0"/>
              </a:rPr>
              <a:t>Pages -&gt; Add new,</a:t>
            </a:r>
            <a:r>
              <a:rPr lang="en-US" sz="1400" dirty="0">
                <a:ea typeface="SamsungOne 400" panose="020B0503030303020204" pitchFamily="34" charset="0"/>
              </a:rPr>
              <a:t> and select Page type to </a:t>
            </a:r>
            <a:r>
              <a:rPr lang="en-US" sz="1400" b="1" dirty="0" err="1">
                <a:ea typeface="SamsungOne 400" panose="020B0503030303020204" pitchFamily="34" charset="0"/>
              </a:rPr>
              <a:t>eCommerce</a:t>
            </a:r>
            <a:r>
              <a:rPr lang="en-US" sz="1400" b="1" dirty="0">
                <a:ea typeface="SamsungOne 400" panose="020B0503030303020204" pitchFamily="34" charset="0"/>
              </a:rPr>
              <a:t> type -&gt; Order.</a:t>
            </a:r>
          </a:p>
          <a:p>
            <a:endParaRPr lang="en-US" sz="1400" dirty="0">
              <a:ea typeface="SamsungOne 400" panose="020B0503030303020204" pitchFamily="34" charset="0"/>
            </a:endParaRPr>
          </a:p>
          <a:p>
            <a:r>
              <a:rPr lang="en-US" sz="1400" dirty="0">
                <a:ea typeface="SamsungOne 400" panose="020B0503030303020204" pitchFamily="34" charset="0"/>
              </a:rPr>
              <a:t>On the order page your clients can view all their orders with the status.</a:t>
            </a:r>
          </a:p>
          <a:p>
            <a:endParaRPr lang="en-US" sz="1400" dirty="0">
              <a:ea typeface="SamsungOne 400" panose="020B0503030303020204" pitchFamily="34" charset="0"/>
            </a:endParaRPr>
          </a:p>
          <a:p>
            <a:endParaRPr lang="en-US" sz="1400" dirty="0">
              <a:ea typeface="SamsungOne 400" panose="020B0503030303020204" pitchFamily="34" charset="0"/>
            </a:endParaRPr>
          </a:p>
          <a:p>
            <a:r>
              <a:rPr lang="en-US" sz="1400" dirty="0">
                <a:ea typeface="SamsungOne 400" panose="020B0503030303020204" pitchFamily="34" charset="0"/>
              </a:rPr>
              <a:t>Go to </a:t>
            </a:r>
            <a:r>
              <a:rPr lang="en-US" sz="1400" b="1" dirty="0">
                <a:ea typeface="SamsungOne 400" panose="020B0503030303020204" pitchFamily="34" charset="0"/>
              </a:rPr>
              <a:t>Pages -&gt; Add new,</a:t>
            </a:r>
            <a:r>
              <a:rPr lang="en-US" sz="1400" dirty="0">
                <a:ea typeface="SamsungOne 400" panose="020B0503030303020204" pitchFamily="34" charset="0"/>
              </a:rPr>
              <a:t> and select Page type to </a:t>
            </a:r>
            <a:r>
              <a:rPr lang="en-US" sz="1400" b="1" dirty="0" err="1">
                <a:ea typeface="SamsungOne 400" panose="020B0503030303020204" pitchFamily="34" charset="0"/>
              </a:rPr>
              <a:t>eCommerce</a:t>
            </a:r>
            <a:r>
              <a:rPr lang="en-US" sz="1400" b="1" dirty="0">
                <a:ea typeface="SamsungOne 400" panose="020B0503030303020204" pitchFamily="34" charset="0"/>
              </a:rPr>
              <a:t> type -&gt; My Page.</a:t>
            </a:r>
          </a:p>
          <a:p>
            <a:endParaRPr lang="en-US" sz="1400" dirty="0">
              <a:ea typeface="SamsungOne 400" panose="020B0503030303020204" pitchFamily="34" charset="0"/>
            </a:endParaRPr>
          </a:p>
          <a:p>
            <a:r>
              <a:rPr lang="en-US" sz="1400" dirty="0">
                <a:ea typeface="SamsungOne 400" panose="020B0503030303020204" pitchFamily="34" charset="0"/>
              </a:rPr>
              <a:t>My page combines both “cart” and “order” pages.</a:t>
            </a:r>
          </a:p>
        </p:txBody>
      </p:sp>
      <p:pic>
        <p:nvPicPr>
          <p:cNvPr id="4" name="Picture 3"/>
          <p:cNvPicPr>
            <a:picLocks noChangeAspect="1"/>
          </p:cNvPicPr>
          <p:nvPr/>
        </p:nvPicPr>
        <p:blipFill>
          <a:blip r:embed="rId3"/>
          <a:stretch>
            <a:fillRect/>
          </a:stretch>
        </p:blipFill>
        <p:spPr>
          <a:xfrm>
            <a:off x="4767951" y="980498"/>
            <a:ext cx="947533" cy="1663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4767950" y="2805883"/>
            <a:ext cx="947533" cy="1690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stretch>
            <a:fillRect/>
          </a:stretch>
        </p:blipFill>
        <p:spPr>
          <a:xfrm>
            <a:off x="4767950" y="4657889"/>
            <a:ext cx="947533" cy="1693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stretch>
            <a:fillRect/>
          </a:stretch>
        </p:blipFill>
        <p:spPr>
          <a:xfrm>
            <a:off x="5964766" y="980498"/>
            <a:ext cx="6125633" cy="1578050"/>
          </a:xfrm>
          <a:prstGeom prst="rect">
            <a:avLst/>
          </a:prstGeom>
        </p:spPr>
      </p:pic>
      <p:pic>
        <p:nvPicPr>
          <p:cNvPr id="9" name="Picture 8"/>
          <p:cNvPicPr>
            <a:picLocks noChangeAspect="1"/>
          </p:cNvPicPr>
          <p:nvPr/>
        </p:nvPicPr>
        <p:blipFill>
          <a:blip r:embed="rId7"/>
          <a:stretch>
            <a:fillRect/>
          </a:stretch>
        </p:blipFill>
        <p:spPr>
          <a:xfrm>
            <a:off x="5964765" y="2736579"/>
            <a:ext cx="6125633" cy="1682954"/>
          </a:xfrm>
          <a:prstGeom prst="rect">
            <a:avLst/>
          </a:prstGeom>
        </p:spPr>
      </p:pic>
      <p:pic>
        <p:nvPicPr>
          <p:cNvPr id="11" name="Picture 10"/>
          <p:cNvPicPr>
            <a:picLocks noChangeAspect="1"/>
          </p:cNvPicPr>
          <p:nvPr/>
        </p:nvPicPr>
        <p:blipFill>
          <a:blip r:embed="rId8"/>
          <a:stretch>
            <a:fillRect/>
          </a:stretch>
        </p:blipFill>
        <p:spPr>
          <a:xfrm>
            <a:off x="5964765" y="4657889"/>
            <a:ext cx="6125633" cy="1705664"/>
          </a:xfrm>
          <a:prstGeom prst="rect">
            <a:avLst/>
          </a:prstGeom>
        </p:spPr>
      </p:pic>
    </p:spTree>
    <p:extLst>
      <p:ext uri="{BB962C8B-B14F-4D97-AF65-F5344CB8AC3E}">
        <p14:creationId xmlns:p14="http://schemas.microsoft.com/office/powerpoint/2010/main" val="429442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Posts</a:t>
            </a:r>
            <a:endParaRPr lang="pl-PL" dirty="0">
              <a:latin typeface="+mn-lt"/>
            </a:endParaRPr>
          </a:p>
        </p:txBody>
      </p:sp>
      <p:sp>
        <p:nvSpPr>
          <p:cNvPr id="10" name="TextBox 9"/>
          <p:cNvSpPr txBox="1"/>
          <p:nvPr/>
        </p:nvSpPr>
        <p:spPr>
          <a:xfrm>
            <a:off x="0" y="922712"/>
            <a:ext cx="4791305" cy="6494085"/>
          </a:xfrm>
          <a:prstGeom prst="rect">
            <a:avLst/>
          </a:prstGeom>
          <a:noFill/>
        </p:spPr>
        <p:txBody>
          <a:bodyPr wrap="square" rtlCol="0">
            <a:spAutoFit/>
          </a:bodyPr>
          <a:lstStyle/>
          <a:p>
            <a:r>
              <a:rPr lang="en-US" sz="1300" dirty="0">
                <a:ea typeface="SamsungOne 400" panose="020B0503030303020204" pitchFamily="34" charset="0"/>
              </a:rPr>
              <a:t>In </a:t>
            </a:r>
            <a:r>
              <a:rPr lang="en-US" sz="1300" dirty="0" err="1">
                <a:ea typeface="SamsungOne 400" panose="020B0503030303020204" pitchFamily="34" charset="0"/>
              </a:rPr>
              <a:t>Lynk</a:t>
            </a:r>
            <a:r>
              <a:rPr lang="en-US" sz="1300" dirty="0">
                <a:ea typeface="SamsungOne 400" panose="020B0503030303020204" pitchFamily="34" charset="0"/>
              </a:rPr>
              <a:t> Cloud Posts are considered Subpages that can be all gathered and listed in an archive page. Posts can be divided by the default or newly created categories, content types and additional tags. </a:t>
            </a:r>
          </a:p>
          <a:p>
            <a:endParaRPr lang="en-US" sz="1300" dirty="0">
              <a:ea typeface="SamsungOne 400" panose="020B0503030303020204" pitchFamily="34" charset="0"/>
            </a:endParaRPr>
          </a:p>
          <a:p>
            <a:r>
              <a:rPr lang="en-US" sz="1300" dirty="0">
                <a:ea typeface="SamsungOne 400" panose="020B0503030303020204" pitchFamily="34" charset="0"/>
              </a:rPr>
              <a:t>In order to start adding new posts got to Posts section and click “Add new”.</a:t>
            </a:r>
          </a:p>
          <a:p>
            <a:endParaRPr lang="en-US" sz="1300" dirty="0">
              <a:ea typeface="SamsungOne 400" panose="020B0503030303020204" pitchFamily="34" charset="0"/>
            </a:endParaRPr>
          </a:p>
          <a:p>
            <a:r>
              <a:rPr lang="en-US" sz="1300" dirty="0">
                <a:ea typeface="SamsungOne 400" panose="020B0503030303020204" pitchFamily="34" charset="0"/>
              </a:rPr>
              <a:t>The first thing you want to do is add a title, then go to the menu on the right side to add additional info:</a:t>
            </a:r>
          </a:p>
          <a:p>
            <a:endParaRPr lang="en-US" sz="1300" dirty="0">
              <a:ea typeface="SamsungOne 400" panose="020B0503030303020204" pitchFamily="34" charset="0"/>
            </a:endParaRPr>
          </a:p>
          <a:p>
            <a:pPr marL="285750" indent="-285750">
              <a:buFontTx/>
              <a:buChar char="-"/>
            </a:pPr>
            <a:r>
              <a:rPr lang="en-US" sz="1300" dirty="0">
                <a:ea typeface="SamsungOne 400" panose="020B0503030303020204" pitchFamily="34" charset="0"/>
              </a:rPr>
              <a:t>Category.</a:t>
            </a:r>
          </a:p>
          <a:p>
            <a:pPr marL="285750" indent="-285750">
              <a:buFontTx/>
              <a:buChar char="-"/>
            </a:pPr>
            <a:r>
              <a:rPr lang="en-US" sz="1300" dirty="0">
                <a:ea typeface="SamsungOne 400" panose="020B0503030303020204" pitchFamily="34" charset="0"/>
              </a:rPr>
              <a:t>Add Archiving image (the one visible on the small thumbnail once post is on Archive page).</a:t>
            </a:r>
          </a:p>
          <a:p>
            <a:pPr marL="285750" indent="-285750">
              <a:buFontTx/>
              <a:buChar char="-"/>
            </a:pPr>
            <a:r>
              <a:rPr lang="en-US" sz="1300" dirty="0">
                <a:ea typeface="SamsungOne 400" panose="020B0503030303020204" pitchFamily="34" charset="0"/>
              </a:rPr>
              <a:t>Select a layout template or Page builder if you want to create post from blank canvas.</a:t>
            </a:r>
          </a:p>
          <a:p>
            <a:pPr marL="285750" indent="-285750">
              <a:buFontTx/>
              <a:buChar char="-"/>
            </a:pPr>
            <a:r>
              <a:rPr lang="en-US" sz="1300" dirty="0">
                <a:ea typeface="SamsungOne 400" panose="020B0503030303020204" pitchFamily="34" charset="0"/>
              </a:rPr>
              <a:t>Add a Preview image (the one visible once the post is highlighted)</a:t>
            </a:r>
          </a:p>
          <a:p>
            <a:pPr marL="285750" indent="-285750">
              <a:buFontTx/>
              <a:buChar char="-"/>
            </a:pPr>
            <a:r>
              <a:rPr lang="en-US" sz="1300" dirty="0">
                <a:ea typeface="SamsungOne 400" panose="020B0503030303020204" pitchFamily="34" charset="0"/>
              </a:rPr>
              <a:t>Select whether or not you want the In-page menu added to the post.</a:t>
            </a:r>
          </a:p>
          <a:p>
            <a:pPr marL="285750" indent="-285750">
              <a:buFontTx/>
              <a:buChar char="-"/>
            </a:pPr>
            <a:endParaRPr lang="en-US" sz="1300" dirty="0">
              <a:ea typeface="SamsungOne 400" panose="020B0503030303020204" pitchFamily="34" charset="0"/>
            </a:endParaRPr>
          </a:p>
          <a:p>
            <a:r>
              <a:rPr lang="en-US" sz="1300" dirty="0">
                <a:ea typeface="SamsungOne 400" panose="020B0503030303020204" pitchFamily="34" charset="0"/>
              </a:rPr>
              <a:t>Finally go to Meta Info (of you selected a default template) and fill out the form (it will differ from category to category) to add all elements of your post.</a:t>
            </a:r>
          </a:p>
          <a:p>
            <a:endParaRPr lang="en-US" sz="1300" dirty="0">
              <a:ea typeface="SamsungOne 400" panose="020B0503030303020204" pitchFamily="34" charset="0"/>
            </a:endParaRPr>
          </a:p>
          <a:p>
            <a:r>
              <a:rPr lang="en-US" sz="1300" dirty="0">
                <a:ea typeface="SamsungOne 400" panose="020B0503030303020204" pitchFamily="34" charset="0"/>
              </a:rPr>
              <a:t>For preview go to upper right section and click:</a:t>
            </a:r>
          </a:p>
          <a:p>
            <a:pPr marL="285750" indent="-285750">
              <a:buFontTx/>
              <a:buChar char="-"/>
            </a:pPr>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p:txBody>
      </p:sp>
      <p:pic>
        <p:nvPicPr>
          <p:cNvPr id="2" name="Picture 1"/>
          <p:cNvPicPr>
            <a:picLocks noChangeAspect="1"/>
          </p:cNvPicPr>
          <p:nvPr/>
        </p:nvPicPr>
        <p:blipFill>
          <a:blip r:embed="rId3"/>
          <a:stretch>
            <a:fillRect/>
          </a:stretch>
        </p:blipFill>
        <p:spPr>
          <a:xfrm>
            <a:off x="4995949" y="1000491"/>
            <a:ext cx="1413742" cy="1689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p:cNvSpPr/>
          <p:nvPr/>
        </p:nvSpPr>
        <p:spPr>
          <a:xfrm>
            <a:off x="4925477" y="1647402"/>
            <a:ext cx="814647" cy="207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Picture 4"/>
          <p:cNvPicPr>
            <a:picLocks noChangeAspect="1"/>
          </p:cNvPicPr>
          <p:nvPr/>
        </p:nvPicPr>
        <p:blipFill>
          <a:blip r:embed="rId4"/>
          <a:stretch>
            <a:fillRect/>
          </a:stretch>
        </p:blipFill>
        <p:spPr>
          <a:xfrm>
            <a:off x="7694382" y="1000491"/>
            <a:ext cx="1971200" cy="1293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stretch>
            <a:fillRect/>
          </a:stretch>
        </p:blipFill>
        <p:spPr>
          <a:xfrm>
            <a:off x="9774528" y="1000491"/>
            <a:ext cx="2190750" cy="1971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stretch>
            <a:fillRect/>
          </a:stretch>
        </p:blipFill>
        <p:spPr>
          <a:xfrm>
            <a:off x="6518636" y="1000491"/>
            <a:ext cx="10668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a:stretch>
            <a:fillRect/>
          </a:stretch>
        </p:blipFill>
        <p:spPr>
          <a:xfrm>
            <a:off x="5970636" y="2972166"/>
            <a:ext cx="3229599" cy="3287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8"/>
          <a:stretch>
            <a:fillRect/>
          </a:stretch>
        </p:blipFill>
        <p:spPr>
          <a:xfrm>
            <a:off x="3366529" y="5789328"/>
            <a:ext cx="2144944" cy="437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Oval 15"/>
          <p:cNvSpPr/>
          <p:nvPr/>
        </p:nvSpPr>
        <p:spPr>
          <a:xfrm>
            <a:off x="3756153" y="5904291"/>
            <a:ext cx="814647" cy="207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Picture 3"/>
          <p:cNvPicPr>
            <a:picLocks noChangeAspect="1"/>
          </p:cNvPicPr>
          <p:nvPr/>
        </p:nvPicPr>
        <p:blipFill>
          <a:blip r:embed="rId9"/>
          <a:stretch>
            <a:fillRect/>
          </a:stretch>
        </p:blipFill>
        <p:spPr>
          <a:xfrm>
            <a:off x="9784053" y="3156066"/>
            <a:ext cx="2181225"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236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Content categories</a:t>
            </a:r>
          </a:p>
        </p:txBody>
      </p:sp>
      <p:sp>
        <p:nvSpPr>
          <p:cNvPr id="10" name="TextBox 9"/>
          <p:cNvSpPr txBox="1"/>
          <p:nvPr/>
        </p:nvSpPr>
        <p:spPr>
          <a:xfrm>
            <a:off x="0" y="922713"/>
            <a:ext cx="11479876" cy="2292935"/>
          </a:xfrm>
          <a:prstGeom prst="rect">
            <a:avLst/>
          </a:prstGeom>
          <a:noFill/>
        </p:spPr>
        <p:txBody>
          <a:bodyPr wrap="square" rtlCol="0">
            <a:spAutoFit/>
          </a:bodyPr>
          <a:lstStyle/>
          <a:p>
            <a:r>
              <a:rPr lang="en-US" sz="1300" dirty="0">
                <a:ea typeface="SamsungOne 400" panose="020B0503030303020204" pitchFamily="34" charset="0"/>
              </a:rPr>
              <a:t>In </a:t>
            </a:r>
            <a:r>
              <a:rPr lang="en-US" sz="1300" dirty="0" err="1">
                <a:ea typeface="SamsungOne 400" panose="020B0503030303020204" pitchFamily="34" charset="0"/>
              </a:rPr>
              <a:t>Lynk</a:t>
            </a:r>
            <a:r>
              <a:rPr lang="en-US" sz="1300" dirty="0">
                <a:ea typeface="SamsungOne 400" panose="020B0503030303020204" pitchFamily="34" charset="0"/>
              </a:rPr>
              <a:t> Cloud you can easily categorize the Posts with the usage of content categories.</a:t>
            </a:r>
          </a:p>
          <a:p>
            <a:endParaRPr lang="en-US" sz="1300" dirty="0">
              <a:ea typeface="SamsungOne 400" panose="020B0503030303020204" pitchFamily="34" charset="0"/>
            </a:endParaRPr>
          </a:p>
          <a:p>
            <a:r>
              <a:rPr lang="en-US" sz="1300" dirty="0">
                <a:ea typeface="SamsungOne 400" panose="020B0503030303020204" pitchFamily="34" charset="0"/>
              </a:rPr>
              <a:t>In order to create category go to </a:t>
            </a:r>
            <a:r>
              <a:rPr lang="en-US" sz="1300" b="1" dirty="0">
                <a:ea typeface="SamsungOne 400" panose="020B0503030303020204" pitchFamily="34" charset="0"/>
              </a:rPr>
              <a:t>Posts -&gt; Categories. </a:t>
            </a:r>
            <a:r>
              <a:rPr lang="en-US" sz="1300" dirty="0">
                <a:ea typeface="SamsungOne 400" panose="020B0503030303020204" pitchFamily="34" charset="0"/>
              </a:rPr>
              <a:t>You will be redirected to the page that lists al of the content categories in your project. If you want to add a new category for example: “Rest and Relax” for all attractions associated with wellness and relax like Spa or water pool. Add its title, then setup a hierarchy (if your category is to be a parent category just leave none). And add description. Once you click </a:t>
            </a:r>
            <a:r>
              <a:rPr lang="en-US" sz="1300" b="1" dirty="0">
                <a:ea typeface="SamsungOne 400" panose="020B0503030303020204" pitchFamily="34" charset="0"/>
              </a:rPr>
              <a:t>Add new Category </a:t>
            </a:r>
            <a:r>
              <a:rPr lang="en-US" sz="1300" dirty="0">
                <a:ea typeface="SamsungOne 400" panose="020B0503030303020204" pitchFamily="34" charset="0"/>
              </a:rPr>
              <a:t>button, the category will be added to the list and you will be able to use in the Post creation menu.</a:t>
            </a: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p:txBody>
      </p:sp>
      <p:pic>
        <p:nvPicPr>
          <p:cNvPr id="2" name="Picture 1"/>
          <p:cNvPicPr>
            <a:picLocks noChangeAspect="1"/>
          </p:cNvPicPr>
          <p:nvPr/>
        </p:nvPicPr>
        <p:blipFill>
          <a:blip r:embed="rId3"/>
          <a:stretch>
            <a:fillRect/>
          </a:stretch>
        </p:blipFill>
        <p:spPr>
          <a:xfrm>
            <a:off x="112577" y="2551686"/>
            <a:ext cx="11885676" cy="3300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84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Content types</a:t>
            </a:r>
          </a:p>
        </p:txBody>
      </p:sp>
      <p:sp>
        <p:nvSpPr>
          <p:cNvPr id="10" name="TextBox 9"/>
          <p:cNvSpPr txBox="1"/>
          <p:nvPr/>
        </p:nvSpPr>
        <p:spPr>
          <a:xfrm>
            <a:off x="0" y="922713"/>
            <a:ext cx="6259484" cy="5693866"/>
          </a:xfrm>
          <a:prstGeom prst="rect">
            <a:avLst/>
          </a:prstGeom>
          <a:noFill/>
        </p:spPr>
        <p:txBody>
          <a:bodyPr wrap="square" rtlCol="0">
            <a:spAutoFit/>
          </a:bodyPr>
          <a:lstStyle/>
          <a:p>
            <a:r>
              <a:rPr lang="en-US" sz="1300" dirty="0">
                <a:ea typeface="SamsungOne 400" panose="020B0503030303020204" pitchFamily="34" charset="0"/>
              </a:rPr>
              <a:t>There are several predefined Content Types in </a:t>
            </a:r>
            <a:r>
              <a:rPr lang="en-US" sz="1300" dirty="0" err="1">
                <a:ea typeface="SamsungOne 400" panose="020B0503030303020204" pitchFamily="34" charset="0"/>
              </a:rPr>
              <a:t>Lynk</a:t>
            </a:r>
            <a:r>
              <a:rPr lang="en-US" sz="1300" dirty="0">
                <a:ea typeface="SamsungOne 400" panose="020B0503030303020204" pitchFamily="34" charset="0"/>
              </a:rPr>
              <a:t> Cloud:</a:t>
            </a:r>
          </a:p>
          <a:p>
            <a:endParaRPr lang="en-US" sz="1300" dirty="0">
              <a:ea typeface="SamsungOne 400" panose="020B0503030303020204" pitchFamily="34" charset="0"/>
            </a:endParaRPr>
          </a:p>
          <a:p>
            <a:pPr marL="285750" indent="-285750">
              <a:buFontTx/>
              <a:buChar char="-"/>
            </a:pPr>
            <a:r>
              <a:rPr lang="en-US" sz="1300" dirty="0">
                <a:ea typeface="SamsungOne 400" panose="020B0503030303020204" pitchFamily="34" charset="0"/>
              </a:rPr>
              <a:t>Local activities </a:t>
            </a:r>
          </a:p>
          <a:p>
            <a:pPr marL="285750" indent="-285750">
              <a:buFontTx/>
              <a:buChar char="-"/>
            </a:pPr>
            <a:r>
              <a:rPr lang="en-US" sz="1300" dirty="0">
                <a:ea typeface="SamsungOne 400" panose="020B0503030303020204" pitchFamily="34" charset="0"/>
              </a:rPr>
              <a:t>Tours &amp; Tickets</a:t>
            </a:r>
          </a:p>
          <a:p>
            <a:pPr marL="285750" indent="-285750">
              <a:buFontTx/>
              <a:buChar char="-"/>
            </a:pPr>
            <a:r>
              <a:rPr lang="en-US" sz="1300" dirty="0">
                <a:ea typeface="SamsungOne 400" panose="020B0503030303020204" pitchFamily="34" charset="0"/>
              </a:rPr>
              <a:t>Eat &amp; Drink</a:t>
            </a:r>
          </a:p>
          <a:p>
            <a:pPr marL="285750" indent="-285750">
              <a:buFontTx/>
              <a:buChar char="-"/>
            </a:pPr>
            <a:r>
              <a:rPr lang="en-US" sz="1300" dirty="0">
                <a:ea typeface="SamsungOne 400" panose="020B0503030303020204" pitchFamily="34" charset="0"/>
              </a:rPr>
              <a:t>Events &amp; Promotions</a:t>
            </a:r>
          </a:p>
          <a:p>
            <a:pPr marL="285750" indent="-285750">
              <a:buFontTx/>
              <a:buChar char="-"/>
            </a:pPr>
            <a:r>
              <a:rPr lang="en-US" sz="1300" dirty="0">
                <a:ea typeface="SamsungOne 400" panose="020B0503030303020204" pitchFamily="34" charset="0"/>
              </a:rPr>
              <a:t>Products</a:t>
            </a:r>
          </a:p>
          <a:p>
            <a:pPr marL="285750" indent="-285750">
              <a:buFontTx/>
              <a:buChar char="-"/>
            </a:pPr>
            <a:r>
              <a:rPr lang="en-US" sz="1300" dirty="0">
                <a:ea typeface="SamsungOne 400" panose="020B0503030303020204" pitchFamily="34" charset="0"/>
              </a:rPr>
              <a:t>Guest services</a:t>
            </a:r>
          </a:p>
          <a:p>
            <a:pPr marL="285750" indent="-285750">
              <a:buFontTx/>
              <a:buChar char="-"/>
            </a:pPr>
            <a:r>
              <a:rPr lang="en-US" sz="1300" dirty="0">
                <a:ea typeface="SamsungOne 400" panose="020B0503030303020204" pitchFamily="34" charset="0"/>
              </a:rPr>
              <a:t>VOD</a:t>
            </a:r>
          </a:p>
          <a:p>
            <a:endParaRPr lang="en-US" sz="1300" dirty="0">
              <a:ea typeface="SamsungOne 400" panose="020B0503030303020204" pitchFamily="34" charset="0"/>
            </a:endParaRPr>
          </a:p>
          <a:p>
            <a:r>
              <a:rPr lang="en-US" sz="1300" dirty="0">
                <a:ea typeface="SamsungOne 400" panose="020B0503030303020204" pitchFamily="34" charset="0"/>
              </a:rPr>
              <a:t>Content type defines what kind of information can be included in the Post. For example there are different info that you want to put in the Restaurant post (like sample menu and open/close hours) and different for recreational activates (like, price and location of the activity). You can use the existing content type or you can create your own. In order to create a custom content type go to </a:t>
            </a:r>
            <a:r>
              <a:rPr lang="en-US" sz="1300" b="1" dirty="0">
                <a:ea typeface="SamsungOne 400" panose="020B0503030303020204" pitchFamily="34" charset="0"/>
              </a:rPr>
              <a:t>Posts -&gt; Content types.</a:t>
            </a:r>
          </a:p>
          <a:p>
            <a:endParaRPr lang="en-US" sz="1300" dirty="0">
              <a:ea typeface="SamsungOne 400" panose="020B0503030303020204" pitchFamily="34" charset="0"/>
            </a:endParaRPr>
          </a:p>
          <a:p>
            <a:r>
              <a:rPr lang="en-US" sz="1300" dirty="0">
                <a:ea typeface="SamsungOne 400" panose="020B0503030303020204" pitchFamily="34" charset="0"/>
              </a:rPr>
              <a:t>You will be presented with the list of all Content types created by you. In the section </a:t>
            </a:r>
            <a:r>
              <a:rPr lang="en-US" sz="1300" b="1" dirty="0">
                <a:ea typeface="SamsungOne 400" panose="020B0503030303020204" pitchFamily="34" charset="0"/>
              </a:rPr>
              <a:t>Add New content Type</a:t>
            </a:r>
            <a:r>
              <a:rPr lang="en-US" sz="1300" dirty="0">
                <a:ea typeface="SamsungOne 400" panose="020B0503030303020204" pitchFamily="34" charset="0"/>
              </a:rPr>
              <a:t> insert the name (for example : “Restaurants”), then add new Custom field, give it a name (for example: “description”) and specify whether it is a text field or image, you can add as many custom fields as you want. </a:t>
            </a:r>
          </a:p>
          <a:p>
            <a:endParaRPr lang="en-US" sz="1300" dirty="0">
              <a:ea typeface="SamsungOne 400" panose="020B0503030303020204" pitchFamily="34" charset="0"/>
            </a:endParaRPr>
          </a:p>
          <a:p>
            <a:r>
              <a:rPr lang="en-US" sz="1300" dirty="0">
                <a:ea typeface="SamsungOne 400" panose="020B0503030303020204" pitchFamily="34" charset="0"/>
              </a:rPr>
              <a:t>Once the type is saved, you can use it when creating the post. Once you go to Posts -&gt; Add new and select the content type category you created, you will only have to fill in the fields hat you have specified for this content type. </a:t>
            </a: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p:txBody>
      </p:sp>
      <p:pic>
        <p:nvPicPr>
          <p:cNvPr id="4" name="Picture 3"/>
          <p:cNvPicPr>
            <a:picLocks noChangeAspect="1"/>
          </p:cNvPicPr>
          <p:nvPr/>
        </p:nvPicPr>
        <p:blipFill>
          <a:blip r:embed="rId3"/>
          <a:stretch>
            <a:fillRect/>
          </a:stretch>
        </p:blipFill>
        <p:spPr>
          <a:xfrm>
            <a:off x="6259484" y="1080654"/>
            <a:ext cx="3156757" cy="422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8681777" y="3599410"/>
            <a:ext cx="3308772" cy="2508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Left Arrow Callout 6"/>
          <p:cNvSpPr/>
          <p:nvPr/>
        </p:nvSpPr>
        <p:spPr>
          <a:xfrm>
            <a:off x="9559636" y="1463040"/>
            <a:ext cx="2169622" cy="64839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Content type creation</a:t>
            </a:r>
            <a:endParaRPr lang="pl-PL" sz="1100" dirty="0"/>
          </a:p>
        </p:txBody>
      </p:sp>
      <p:sp>
        <p:nvSpPr>
          <p:cNvPr id="8" name="Down Arrow Callout 7"/>
          <p:cNvSpPr/>
          <p:nvPr/>
        </p:nvSpPr>
        <p:spPr>
          <a:xfrm>
            <a:off x="10324407" y="2618509"/>
            <a:ext cx="1512917" cy="98090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Creation of the post with the newly created content type</a:t>
            </a:r>
            <a:endParaRPr lang="pl-PL" sz="1100" dirty="0"/>
          </a:p>
        </p:txBody>
      </p:sp>
    </p:spTree>
    <p:extLst>
      <p:ext uri="{BB962C8B-B14F-4D97-AF65-F5344CB8AC3E}">
        <p14:creationId xmlns:p14="http://schemas.microsoft.com/office/powerpoint/2010/main" val="273919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TV channels</a:t>
            </a:r>
          </a:p>
        </p:txBody>
      </p:sp>
      <p:sp>
        <p:nvSpPr>
          <p:cNvPr id="10" name="TextBox 9"/>
          <p:cNvSpPr txBox="1"/>
          <p:nvPr/>
        </p:nvSpPr>
        <p:spPr>
          <a:xfrm>
            <a:off x="0" y="922712"/>
            <a:ext cx="4791305" cy="6494085"/>
          </a:xfrm>
          <a:prstGeom prst="rect">
            <a:avLst/>
          </a:prstGeom>
          <a:noFill/>
        </p:spPr>
        <p:txBody>
          <a:bodyPr wrap="square" rtlCol="0">
            <a:spAutoFit/>
          </a:bodyPr>
          <a:lstStyle/>
          <a:p>
            <a:r>
              <a:rPr lang="en-US" sz="1300" dirty="0">
                <a:ea typeface="SamsungOne 400" panose="020B0503030303020204" pitchFamily="34" charset="0"/>
              </a:rPr>
              <a:t>In order to add actual TV channels to the TV channels page or to the menu, you need to create the channel list in the project first.</a:t>
            </a:r>
          </a:p>
          <a:p>
            <a:endParaRPr lang="en-US" sz="1300" dirty="0">
              <a:ea typeface="SamsungOne 400" panose="020B0503030303020204" pitchFamily="34" charset="0"/>
            </a:endParaRPr>
          </a:p>
          <a:p>
            <a:r>
              <a:rPr lang="en-US" sz="1300" dirty="0">
                <a:ea typeface="SamsungOne 400" panose="020B0503030303020204" pitchFamily="34" charset="0"/>
              </a:rPr>
              <a:t>Firstly, make sure that all the channels are mapped on the TV, in order to know all the channel numbers. Once that is done, go to:</a:t>
            </a:r>
          </a:p>
          <a:p>
            <a:r>
              <a:rPr lang="en-US" sz="1300" b="1" dirty="0">
                <a:ea typeface="SamsungOne 400" panose="020B0503030303020204" pitchFamily="34" charset="0"/>
              </a:rPr>
              <a:t>Project main dashboard -&gt; TV channels -&gt; All TV channels</a:t>
            </a:r>
          </a:p>
          <a:p>
            <a:endParaRPr lang="en-US" sz="1300" dirty="0">
              <a:ea typeface="SamsungOne 400" panose="020B0503030303020204" pitchFamily="34" charset="0"/>
            </a:endParaRPr>
          </a:p>
          <a:p>
            <a:r>
              <a:rPr lang="en-US" sz="1300" dirty="0">
                <a:ea typeface="SamsungOne 400" panose="020B0503030303020204" pitchFamily="34" charset="0"/>
              </a:rPr>
              <a:t>You will be redirected to the page listing all channels, in order to create new channels click on “</a:t>
            </a:r>
            <a:r>
              <a:rPr lang="en-US" sz="1300" b="1" dirty="0">
                <a:ea typeface="SamsungOne 400" panose="020B0503030303020204" pitchFamily="34" charset="0"/>
              </a:rPr>
              <a:t>Add new</a:t>
            </a:r>
            <a:r>
              <a:rPr lang="en-US" sz="1300" dirty="0">
                <a:ea typeface="SamsungOne 400" panose="020B0503030303020204" pitchFamily="34" charset="0"/>
              </a:rPr>
              <a:t>” button.</a:t>
            </a:r>
          </a:p>
          <a:p>
            <a:endParaRPr lang="en-US" sz="1300" dirty="0">
              <a:ea typeface="SamsungOne 400" panose="020B0503030303020204" pitchFamily="34" charset="0"/>
            </a:endParaRPr>
          </a:p>
          <a:p>
            <a:r>
              <a:rPr lang="en-US" sz="1300" dirty="0">
                <a:ea typeface="SamsungOne 400" panose="020B0503030303020204" pitchFamily="34" charset="0"/>
              </a:rPr>
              <a:t>You will be presented a form, first fill in the “</a:t>
            </a:r>
            <a:r>
              <a:rPr lang="en-US" sz="1300" b="1" dirty="0">
                <a:ea typeface="SamsungOne 400" panose="020B0503030303020204" pitchFamily="34" charset="0"/>
              </a:rPr>
              <a:t>Title</a:t>
            </a:r>
            <a:r>
              <a:rPr lang="en-US" sz="1300" dirty="0">
                <a:ea typeface="SamsungOne 400" panose="020B0503030303020204" pitchFamily="34" charset="0"/>
              </a:rPr>
              <a:t>” section, this will only set the “</a:t>
            </a:r>
            <a:r>
              <a:rPr lang="en-US" sz="1300" b="1" dirty="0">
                <a:ea typeface="SamsungOne 400" panose="020B0503030303020204" pitchFamily="34" charset="0"/>
              </a:rPr>
              <a:t>name</a:t>
            </a:r>
            <a:r>
              <a:rPr lang="en-US" sz="1300" dirty="0">
                <a:ea typeface="SamsungOne 400" panose="020B0503030303020204" pitchFamily="34" charset="0"/>
              </a:rPr>
              <a:t>” of the channel visible in the project it will not change the channel name on TV.</a:t>
            </a:r>
          </a:p>
          <a:p>
            <a:endParaRPr lang="en-US" sz="1300" dirty="0">
              <a:ea typeface="SamsungOne 400" panose="020B0503030303020204" pitchFamily="34" charset="0"/>
            </a:endParaRPr>
          </a:p>
          <a:p>
            <a:r>
              <a:rPr lang="en-US" sz="1300" dirty="0">
                <a:ea typeface="SamsungOne 400" panose="020B0503030303020204" pitchFamily="34" charset="0"/>
              </a:rPr>
              <a:t>Then fill in the “</a:t>
            </a:r>
            <a:r>
              <a:rPr lang="en-US" sz="1300" b="1" dirty="0">
                <a:ea typeface="SamsungOne 400" panose="020B0503030303020204" pitchFamily="34" charset="0"/>
              </a:rPr>
              <a:t>TV Channel Number”</a:t>
            </a:r>
            <a:r>
              <a:rPr lang="en-US" sz="1300" dirty="0">
                <a:ea typeface="SamsungOne 400" panose="020B0503030303020204" pitchFamily="34" charset="0"/>
              </a:rPr>
              <a:t> field, with the channel number on which the channel you are adding is tuned to on the TV.</a:t>
            </a:r>
          </a:p>
          <a:p>
            <a:endParaRPr lang="en-US" sz="1300" dirty="0">
              <a:ea typeface="SamsungOne 400" panose="020B0503030303020204" pitchFamily="34" charset="0"/>
            </a:endParaRPr>
          </a:p>
          <a:p>
            <a:r>
              <a:rPr lang="en-US" sz="1300" dirty="0">
                <a:ea typeface="SamsungOne 400" panose="020B0503030303020204" pitchFamily="34" charset="0"/>
              </a:rPr>
              <a:t>After specifying channel number upload the Icon, this con will only be visible on the project level, it will not affect the way the channel is visible on the TV.</a:t>
            </a:r>
          </a:p>
          <a:p>
            <a:endParaRPr lang="en-US" sz="1300" dirty="0">
              <a:ea typeface="SamsungOne 400" panose="020B0503030303020204" pitchFamily="34" charset="0"/>
            </a:endParaRPr>
          </a:p>
          <a:p>
            <a:r>
              <a:rPr lang="en-US" sz="1300" dirty="0">
                <a:ea typeface="SamsungOne 400" panose="020B0503030303020204" pitchFamily="34" charset="0"/>
              </a:rPr>
              <a:t>Lastly, select the category for your channel. If there are no TV channel categories yet in your project , you can easily add them by clicking on “</a:t>
            </a:r>
            <a:r>
              <a:rPr lang="en-US" sz="1300" b="1" dirty="0">
                <a:ea typeface="SamsungOne 400" panose="020B0503030303020204" pitchFamily="34" charset="0"/>
              </a:rPr>
              <a:t>Add New Category</a:t>
            </a:r>
            <a:r>
              <a:rPr lang="en-US" sz="1300" dirty="0">
                <a:ea typeface="SamsungOne 400" panose="020B0503030303020204" pitchFamily="34" charset="0"/>
              </a:rPr>
              <a:t>”. If you do not want TV channel categories you can just ignore this field.</a:t>
            </a:r>
          </a:p>
          <a:p>
            <a:r>
              <a:rPr lang="en-US" sz="1300" dirty="0">
                <a:ea typeface="SamsungOne 400" panose="020B0503030303020204" pitchFamily="34" charset="0"/>
              </a:rPr>
              <a:t> </a:t>
            </a:r>
          </a:p>
          <a:p>
            <a:r>
              <a:rPr lang="en-US" sz="1300" dirty="0">
                <a:ea typeface="SamsungOne 400" panose="020B0503030303020204" pitchFamily="34" charset="0"/>
              </a:rPr>
              <a:t>In order to save the added channel click on the: </a:t>
            </a: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a:p>
            <a:endParaRPr lang="en-US" sz="1300" dirty="0">
              <a:ea typeface="SamsungOne 400" panose="020B0503030303020204" pitchFamily="34" charset="0"/>
            </a:endParaRPr>
          </a:p>
        </p:txBody>
      </p:sp>
      <p:pic>
        <p:nvPicPr>
          <p:cNvPr id="8" name="Picture 7"/>
          <p:cNvPicPr>
            <a:picLocks noChangeAspect="1"/>
          </p:cNvPicPr>
          <p:nvPr/>
        </p:nvPicPr>
        <p:blipFill>
          <a:blip r:embed="rId3"/>
          <a:stretch>
            <a:fillRect/>
          </a:stretch>
        </p:blipFill>
        <p:spPr>
          <a:xfrm>
            <a:off x="5101243" y="1122218"/>
            <a:ext cx="2438400" cy="771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6237315" y="1122217"/>
            <a:ext cx="1019695" cy="2660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Picture 11"/>
          <p:cNvPicPr>
            <a:picLocks noChangeAspect="1"/>
          </p:cNvPicPr>
          <p:nvPr/>
        </p:nvPicPr>
        <p:blipFill>
          <a:blip r:embed="rId4"/>
          <a:stretch>
            <a:fillRect/>
          </a:stretch>
        </p:blipFill>
        <p:spPr>
          <a:xfrm>
            <a:off x="8104476" y="1122217"/>
            <a:ext cx="3381375" cy="971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Oval 16"/>
          <p:cNvSpPr/>
          <p:nvPr/>
        </p:nvSpPr>
        <p:spPr>
          <a:xfrm>
            <a:off x="9124602" y="1255220"/>
            <a:ext cx="1019695" cy="2660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Picture 12"/>
          <p:cNvPicPr>
            <a:picLocks noChangeAspect="1"/>
          </p:cNvPicPr>
          <p:nvPr/>
        </p:nvPicPr>
        <p:blipFill>
          <a:blip r:embed="rId5"/>
          <a:stretch>
            <a:fillRect/>
          </a:stretch>
        </p:blipFill>
        <p:spPr>
          <a:xfrm>
            <a:off x="5022012" y="2369262"/>
            <a:ext cx="4010025" cy="247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6"/>
          <a:stretch>
            <a:fillRect/>
          </a:stretch>
        </p:blipFill>
        <p:spPr>
          <a:xfrm>
            <a:off x="9455121" y="2369262"/>
            <a:ext cx="2143125" cy="246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7"/>
          <a:stretch>
            <a:fillRect/>
          </a:stretch>
        </p:blipFill>
        <p:spPr>
          <a:xfrm>
            <a:off x="3382673" y="5924637"/>
            <a:ext cx="771525" cy="428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1809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CSS editor</a:t>
            </a:r>
          </a:p>
        </p:txBody>
      </p:sp>
      <p:sp>
        <p:nvSpPr>
          <p:cNvPr id="2" name="TextBox 1"/>
          <p:cNvSpPr txBox="1"/>
          <p:nvPr/>
        </p:nvSpPr>
        <p:spPr>
          <a:xfrm>
            <a:off x="1" y="1014154"/>
            <a:ext cx="11303000" cy="1292662"/>
          </a:xfrm>
          <a:prstGeom prst="rect">
            <a:avLst/>
          </a:prstGeom>
          <a:noFill/>
        </p:spPr>
        <p:txBody>
          <a:bodyPr wrap="square" rtlCol="0">
            <a:spAutoFit/>
          </a:bodyPr>
          <a:lstStyle/>
          <a:p>
            <a:r>
              <a:rPr lang="en-US" dirty="0"/>
              <a:t>SCC editor is </a:t>
            </a:r>
            <a:r>
              <a:rPr lang="en-US" dirty="0" err="1"/>
              <a:t>Wordpress</a:t>
            </a:r>
            <a:r>
              <a:rPr lang="en-US" dirty="0"/>
              <a:t>  plug-in that allows you to add custom CSS settings for every page and element of your project.</a:t>
            </a:r>
          </a:p>
          <a:p>
            <a:endParaRPr lang="en-US" dirty="0"/>
          </a:p>
          <a:p>
            <a:r>
              <a:rPr lang="en-US" sz="1400" dirty="0"/>
              <a:t>In order to start CSS editing, go to </a:t>
            </a:r>
            <a:r>
              <a:rPr lang="en-US" sz="1400" b="1" dirty="0"/>
              <a:t>Appearance - &gt; CSS editor. </a:t>
            </a:r>
            <a:r>
              <a:rPr lang="en-US" sz="1400" dirty="0"/>
              <a:t>You will be redirected to the CSS editor preview page</a:t>
            </a:r>
            <a:r>
              <a:rPr lang="en-US" sz="1400" b="1" dirty="0"/>
              <a:t>. </a:t>
            </a:r>
            <a:r>
              <a:rPr lang="en-US" sz="1400" dirty="0"/>
              <a:t>There will be a pop up window in which you need to specify which page of the project you want edit  and whether you want the settings to be implement only to that site (Single) or globally (Global). Click “Continue” to proceed to the CSS editor.</a:t>
            </a:r>
            <a:endParaRPr lang="pl-PL" sz="1400" dirty="0"/>
          </a:p>
        </p:txBody>
      </p:sp>
      <p:pic>
        <p:nvPicPr>
          <p:cNvPr id="3" name="Picture 2"/>
          <p:cNvPicPr>
            <a:picLocks noChangeAspect="1"/>
          </p:cNvPicPr>
          <p:nvPr/>
        </p:nvPicPr>
        <p:blipFill>
          <a:blip r:embed="rId3"/>
          <a:stretch>
            <a:fillRect/>
          </a:stretch>
        </p:blipFill>
        <p:spPr>
          <a:xfrm>
            <a:off x="141286" y="2692400"/>
            <a:ext cx="2409825"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p:cNvSpPr/>
          <p:nvPr/>
        </p:nvSpPr>
        <p:spPr>
          <a:xfrm>
            <a:off x="1346199" y="3166533"/>
            <a:ext cx="651934" cy="2878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Picture 4"/>
          <p:cNvPicPr>
            <a:picLocks noChangeAspect="1"/>
          </p:cNvPicPr>
          <p:nvPr/>
        </p:nvPicPr>
        <p:blipFill>
          <a:blip r:embed="rId4"/>
          <a:stretch>
            <a:fillRect/>
          </a:stretch>
        </p:blipFill>
        <p:spPr>
          <a:xfrm>
            <a:off x="2887860" y="2692400"/>
            <a:ext cx="3956294" cy="3285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Oval 14"/>
          <p:cNvSpPr/>
          <p:nvPr/>
        </p:nvSpPr>
        <p:spPr>
          <a:xfrm>
            <a:off x="3214836" y="3233652"/>
            <a:ext cx="3302342" cy="3646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val 15"/>
          <p:cNvSpPr/>
          <p:nvPr/>
        </p:nvSpPr>
        <p:spPr>
          <a:xfrm>
            <a:off x="2778758" y="4203854"/>
            <a:ext cx="1493983" cy="1168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Oval 19"/>
          <p:cNvSpPr/>
          <p:nvPr/>
        </p:nvSpPr>
        <p:spPr>
          <a:xfrm>
            <a:off x="5459273" y="4203854"/>
            <a:ext cx="1493983" cy="1168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06391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CSS editor</a:t>
            </a:r>
          </a:p>
        </p:txBody>
      </p:sp>
      <p:pic>
        <p:nvPicPr>
          <p:cNvPr id="7" name="Picture 6"/>
          <p:cNvPicPr>
            <a:picLocks noChangeAspect="1"/>
          </p:cNvPicPr>
          <p:nvPr/>
        </p:nvPicPr>
        <p:blipFill>
          <a:blip r:embed="rId3"/>
          <a:stretch>
            <a:fillRect/>
          </a:stretch>
        </p:blipFill>
        <p:spPr>
          <a:xfrm>
            <a:off x="5124277" y="1363288"/>
            <a:ext cx="6650768" cy="3365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0" y="1014153"/>
            <a:ext cx="5029199" cy="5601533"/>
          </a:xfrm>
          <a:prstGeom prst="rect">
            <a:avLst/>
          </a:prstGeom>
          <a:noFill/>
        </p:spPr>
        <p:txBody>
          <a:bodyPr wrap="square" rtlCol="0">
            <a:spAutoFit/>
          </a:bodyPr>
          <a:lstStyle/>
          <a:p>
            <a:r>
              <a:rPr lang="en-US" dirty="0"/>
              <a:t>CSS editor gives you full live preview of the page you are working on </a:t>
            </a:r>
            <a:r>
              <a:rPr lang="en-US" dirty="0" err="1"/>
              <a:t>alogn</a:t>
            </a:r>
            <a:r>
              <a:rPr lang="en-US" dirty="0"/>
              <a:t> with two separate menus:</a:t>
            </a:r>
          </a:p>
          <a:p>
            <a:endParaRPr lang="en-US" sz="1400" dirty="0"/>
          </a:p>
          <a:p>
            <a:pPr marL="342900" indent="-342900">
              <a:buAutoNum type="arabicPeriod"/>
            </a:pPr>
            <a:r>
              <a:rPr lang="en-US" sz="1400" dirty="0"/>
              <a:t>Navigation menu -&gt; On the left side you find a set of functions that include:</a:t>
            </a:r>
          </a:p>
          <a:p>
            <a:pPr marL="285750" indent="-285750">
              <a:buFontTx/>
              <a:buChar char="-"/>
            </a:pPr>
            <a:r>
              <a:rPr lang="en-US" sz="1400" dirty="0"/>
              <a:t>Element inspector – Control the way you inspect the side </a:t>
            </a:r>
          </a:p>
          <a:p>
            <a:pPr marL="285750" indent="-285750">
              <a:buFontTx/>
              <a:buChar char="-"/>
            </a:pPr>
            <a:r>
              <a:rPr lang="en-US" sz="1400" dirty="0"/>
              <a:t>CSS editor – Edit CSS manually</a:t>
            </a:r>
          </a:p>
          <a:p>
            <a:pPr marL="285750" indent="-285750">
              <a:buFontTx/>
              <a:buChar char="-"/>
            </a:pPr>
            <a:r>
              <a:rPr lang="en-US" sz="1400" dirty="0"/>
              <a:t>Responsive mode –Select type of screen you will edit for</a:t>
            </a:r>
          </a:p>
          <a:p>
            <a:pPr marL="285750" indent="-285750">
              <a:buFontTx/>
              <a:buChar char="-"/>
            </a:pPr>
            <a:r>
              <a:rPr lang="en-US" sz="1400" dirty="0"/>
              <a:t>Ruler – Measurement device</a:t>
            </a:r>
          </a:p>
          <a:p>
            <a:pPr marL="285750" indent="-285750">
              <a:buFontTx/>
              <a:buChar char="-"/>
            </a:pPr>
            <a:r>
              <a:rPr lang="en-US" sz="1400" dirty="0"/>
              <a:t>Animation manager – Easily manage your animations</a:t>
            </a:r>
          </a:p>
          <a:p>
            <a:pPr marL="285750" indent="-285750">
              <a:buFontTx/>
              <a:buChar char="-"/>
            </a:pPr>
            <a:endParaRPr lang="en-US" sz="1400" dirty="0"/>
          </a:p>
          <a:p>
            <a:r>
              <a:rPr lang="en-US" sz="1400" dirty="0"/>
              <a:t>2.     Settings menu -&gt; Floating window, by default on the right side</a:t>
            </a:r>
          </a:p>
          <a:p>
            <a:r>
              <a:rPr lang="en-US" sz="1400" dirty="0"/>
              <a:t> Settings menu gives you possibility to individually adjust all the    settings of the selected element like:</a:t>
            </a:r>
          </a:p>
          <a:p>
            <a:pPr marL="285750" indent="-285750">
              <a:buFontTx/>
              <a:buChar char="-"/>
            </a:pPr>
            <a:r>
              <a:rPr lang="en-US" sz="1400" dirty="0"/>
              <a:t>Text (Fonts, colors, highlights etc…)</a:t>
            </a:r>
          </a:p>
          <a:p>
            <a:pPr marL="285750" indent="-285750">
              <a:buFontTx/>
              <a:buChar char="-"/>
            </a:pPr>
            <a:r>
              <a:rPr lang="en-US" sz="1400" dirty="0"/>
              <a:t>Background (images, colors etc…)</a:t>
            </a:r>
          </a:p>
          <a:p>
            <a:pPr marL="285750" indent="-285750">
              <a:buFontTx/>
              <a:buChar char="-"/>
            </a:pPr>
            <a:r>
              <a:rPr lang="en-US" sz="1400" dirty="0"/>
              <a:t>Margins</a:t>
            </a:r>
          </a:p>
          <a:p>
            <a:pPr marL="285750" indent="-285750">
              <a:buFontTx/>
              <a:buChar char="-"/>
            </a:pPr>
            <a:r>
              <a:rPr lang="en-US" sz="1400" dirty="0"/>
              <a:t>Paddings</a:t>
            </a:r>
          </a:p>
          <a:p>
            <a:pPr marL="285750" indent="-285750">
              <a:buFontTx/>
              <a:buChar char="-"/>
            </a:pPr>
            <a:r>
              <a:rPr lang="en-US" sz="1400" dirty="0"/>
              <a:t>Positions </a:t>
            </a:r>
          </a:p>
          <a:p>
            <a:pPr marL="285750" indent="-285750">
              <a:buFontTx/>
              <a:buChar char="-"/>
            </a:pPr>
            <a:r>
              <a:rPr lang="en-US" sz="1400" dirty="0"/>
              <a:t>Many more</a:t>
            </a:r>
          </a:p>
          <a:p>
            <a:pPr marL="285750" indent="-285750">
              <a:buFontTx/>
              <a:buChar char="-"/>
            </a:pPr>
            <a:endParaRPr lang="en-US" sz="1400" dirty="0"/>
          </a:p>
          <a:p>
            <a:endParaRPr lang="en-US" sz="1400" dirty="0"/>
          </a:p>
          <a:p>
            <a:pPr marL="285750" indent="-285750">
              <a:buFontTx/>
              <a:buChar char="-"/>
            </a:pPr>
            <a:endParaRPr lang="en-US" sz="1400" dirty="0"/>
          </a:p>
          <a:p>
            <a:pPr marL="285750" indent="-285750">
              <a:buFontTx/>
              <a:buChar char="-"/>
            </a:pPr>
            <a:endParaRPr lang="en-US" sz="1400" dirty="0"/>
          </a:p>
          <a:p>
            <a:pPr marL="285750" indent="-285750">
              <a:buFontTx/>
              <a:buChar char="-"/>
            </a:pPr>
            <a:endParaRPr lang="pl-PL" sz="1400" dirty="0"/>
          </a:p>
        </p:txBody>
      </p:sp>
      <p:pic>
        <p:nvPicPr>
          <p:cNvPr id="8" name="Picture 7"/>
          <p:cNvPicPr>
            <a:picLocks noChangeAspect="1"/>
          </p:cNvPicPr>
          <p:nvPr/>
        </p:nvPicPr>
        <p:blipFill>
          <a:blip r:embed="rId4"/>
          <a:stretch>
            <a:fillRect/>
          </a:stretch>
        </p:blipFill>
        <p:spPr>
          <a:xfrm>
            <a:off x="9642540" y="1119256"/>
            <a:ext cx="2228850" cy="4619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1915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Translate manager</a:t>
            </a:r>
          </a:p>
        </p:txBody>
      </p:sp>
      <p:sp>
        <p:nvSpPr>
          <p:cNvPr id="2" name="TextBox 1"/>
          <p:cNvSpPr txBox="1"/>
          <p:nvPr/>
        </p:nvSpPr>
        <p:spPr>
          <a:xfrm>
            <a:off x="83127" y="997527"/>
            <a:ext cx="4530437" cy="3293209"/>
          </a:xfrm>
          <a:prstGeom prst="rect">
            <a:avLst/>
          </a:prstGeom>
          <a:noFill/>
        </p:spPr>
        <p:txBody>
          <a:bodyPr wrap="square" rtlCol="0">
            <a:spAutoFit/>
          </a:bodyPr>
          <a:lstStyle/>
          <a:p>
            <a:r>
              <a:rPr lang="en-US" sz="1600" dirty="0"/>
              <a:t>Translate manager allows you to create store and manage the localized versions of your project.</a:t>
            </a:r>
          </a:p>
          <a:p>
            <a:endParaRPr lang="en-US" sz="1600" dirty="0"/>
          </a:p>
          <a:p>
            <a:r>
              <a:rPr lang="en-US" sz="1600" dirty="0"/>
              <a:t>In order to specify the languages to which you want to translate go to </a:t>
            </a:r>
            <a:r>
              <a:rPr lang="en-US" sz="1600" b="1" dirty="0"/>
              <a:t>Settings -&gt; </a:t>
            </a:r>
            <a:r>
              <a:rPr lang="en-US" sz="1600" b="1" dirty="0" err="1"/>
              <a:t>TranslatePress</a:t>
            </a:r>
            <a:r>
              <a:rPr lang="en-US" sz="1600" b="1" dirty="0"/>
              <a:t>.</a:t>
            </a:r>
            <a:r>
              <a:rPr lang="en-US" sz="1600" dirty="0"/>
              <a:t> </a:t>
            </a:r>
          </a:p>
          <a:p>
            <a:endParaRPr lang="en-US" sz="1600" b="1" dirty="0"/>
          </a:p>
          <a:p>
            <a:r>
              <a:rPr lang="en-US" sz="1600" dirty="0"/>
              <a:t>Select the </a:t>
            </a:r>
            <a:r>
              <a:rPr lang="en-US" sz="1600" b="1" dirty="0" err="1"/>
              <a:t>Deafult</a:t>
            </a:r>
            <a:r>
              <a:rPr lang="en-US" sz="1600" b="1" dirty="0"/>
              <a:t> language</a:t>
            </a:r>
            <a:r>
              <a:rPr lang="en-US" sz="1600" dirty="0"/>
              <a:t>, add all languages in </a:t>
            </a:r>
            <a:r>
              <a:rPr lang="en-US" sz="1600" b="1" dirty="0"/>
              <a:t>All Languages </a:t>
            </a:r>
            <a:r>
              <a:rPr lang="en-US" sz="1600" dirty="0"/>
              <a:t>section. Specify if you want to display Lang names in Native </a:t>
            </a:r>
            <a:r>
              <a:rPr lang="en-US" sz="1600" dirty="0" err="1"/>
              <a:t>lang</a:t>
            </a:r>
            <a:r>
              <a:rPr lang="en-US" sz="1600" dirty="0"/>
              <a:t> or in English.</a:t>
            </a:r>
          </a:p>
          <a:p>
            <a:endParaRPr lang="en-US" sz="1600" dirty="0"/>
          </a:p>
          <a:p>
            <a:r>
              <a:rPr lang="en-US" sz="1600" dirty="0"/>
              <a:t>There are three ways to create navigation for Language versions:</a:t>
            </a:r>
          </a:p>
          <a:p>
            <a:r>
              <a:rPr lang="en-US" sz="1600" dirty="0"/>
              <a:t>	</a:t>
            </a:r>
            <a:endParaRPr lang="pl-PL" sz="1600" dirty="0"/>
          </a:p>
        </p:txBody>
      </p:sp>
      <p:pic>
        <p:nvPicPr>
          <p:cNvPr id="3" name="Picture 2"/>
          <p:cNvPicPr>
            <a:picLocks noChangeAspect="1"/>
          </p:cNvPicPr>
          <p:nvPr/>
        </p:nvPicPr>
        <p:blipFill>
          <a:blip r:embed="rId3"/>
          <a:stretch>
            <a:fillRect/>
          </a:stretch>
        </p:blipFill>
        <p:spPr>
          <a:xfrm>
            <a:off x="4979152" y="1132782"/>
            <a:ext cx="4771678" cy="5117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341809" y="4174357"/>
            <a:ext cx="4013072" cy="1633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943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Translate manager</a:t>
            </a:r>
          </a:p>
        </p:txBody>
      </p:sp>
      <p:sp>
        <p:nvSpPr>
          <p:cNvPr id="2" name="TextBox 1"/>
          <p:cNvSpPr txBox="1"/>
          <p:nvPr/>
        </p:nvSpPr>
        <p:spPr>
          <a:xfrm>
            <a:off x="83127" y="997527"/>
            <a:ext cx="5444837" cy="3693319"/>
          </a:xfrm>
          <a:prstGeom prst="rect">
            <a:avLst/>
          </a:prstGeom>
          <a:noFill/>
        </p:spPr>
        <p:txBody>
          <a:bodyPr wrap="square" rtlCol="0">
            <a:spAutoFit/>
          </a:bodyPr>
          <a:lstStyle/>
          <a:p>
            <a:r>
              <a:rPr lang="en-US" dirty="0"/>
              <a:t>In order to create the translations, go to Settings -&gt; </a:t>
            </a:r>
            <a:r>
              <a:rPr lang="en-US" dirty="0" err="1"/>
              <a:t>TranslatePress</a:t>
            </a:r>
            <a:r>
              <a:rPr lang="en-US" dirty="0"/>
              <a:t> -&gt; Translate Site tab .</a:t>
            </a:r>
          </a:p>
          <a:p>
            <a:endParaRPr lang="en-US" dirty="0"/>
          </a:p>
          <a:p>
            <a:r>
              <a:rPr lang="en-US" dirty="0"/>
              <a:t>You can select each string on the currently previewed page by selecting it from the dropdown list or by click </a:t>
            </a:r>
            <a:r>
              <a:rPr lang="en-US" b="1" dirty="0"/>
              <a:t>next</a:t>
            </a:r>
            <a:r>
              <a:rPr lang="en-US" dirty="0"/>
              <a:t> or </a:t>
            </a:r>
            <a:r>
              <a:rPr lang="en-US" b="1" dirty="0"/>
              <a:t>previous.</a:t>
            </a:r>
          </a:p>
          <a:p>
            <a:endParaRPr lang="en-US" b="1" dirty="0"/>
          </a:p>
          <a:p>
            <a:r>
              <a:rPr lang="en-US" dirty="0"/>
              <a:t>Once String is selected another section appears. Insert your translation accordingly to the language.</a:t>
            </a:r>
          </a:p>
          <a:p>
            <a:endParaRPr lang="en-US" dirty="0"/>
          </a:p>
          <a:p>
            <a:r>
              <a:rPr lang="en-US" dirty="0"/>
              <a:t>Once translations are all there click Save translation. From now the translated version will be shown once user will select the language.</a:t>
            </a:r>
            <a:endParaRPr lang="pl-PL" dirty="0"/>
          </a:p>
        </p:txBody>
      </p:sp>
      <p:pic>
        <p:nvPicPr>
          <p:cNvPr id="4" name="Picture 3"/>
          <p:cNvPicPr>
            <a:picLocks noChangeAspect="1"/>
          </p:cNvPicPr>
          <p:nvPr/>
        </p:nvPicPr>
        <p:blipFill>
          <a:blip r:embed="rId3"/>
          <a:stretch>
            <a:fillRect/>
          </a:stretch>
        </p:blipFill>
        <p:spPr>
          <a:xfrm>
            <a:off x="5527964" y="997527"/>
            <a:ext cx="2647950" cy="1466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5527964" y="2815765"/>
            <a:ext cx="2667000" cy="2009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647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73082" y="3818805"/>
            <a:ext cx="4318918" cy="2739617"/>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sp>
        <p:nvSpPr>
          <p:cNvPr id="30" name="텍스트 개체 틀 1"/>
          <p:cNvSpPr>
            <a:spLocks noGrp="1"/>
          </p:cNvSpPr>
          <p:nvPr>
            <p:ph type="body" sz="quarter" idx="10"/>
          </p:nvPr>
        </p:nvSpPr>
        <p:spPr>
          <a:xfrm>
            <a:off x="2367647" y="3043972"/>
            <a:ext cx="3170989" cy="330397"/>
          </a:xfrm>
        </p:spPr>
        <p:txBody>
          <a:bodyPr>
            <a:noAutofit/>
          </a:bodyPr>
          <a:lstStyle/>
          <a:p>
            <a:r>
              <a:rPr lang="en-US" altLang="ko-KR" b="1" dirty="0">
                <a:solidFill>
                  <a:schemeClr val="bg1"/>
                </a:solidFill>
              </a:rPr>
              <a:t>Project creation step by step</a:t>
            </a:r>
            <a:endParaRPr lang="ko-KR" altLang="en-US" b="1" dirty="0">
              <a:solidFill>
                <a:schemeClr val="bg1"/>
              </a:solidFill>
            </a:endParaRPr>
          </a:p>
        </p:txBody>
      </p:sp>
      <p:pic>
        <p:nvPicPr>
          <p:cNvPr id="5" name="그림 19"/>
          <p:cNvPicPr>
            <a:picLocks noChangeAspect="1"/>
          </p:cNvPicPr>
          <p:nvPr/>
        </p:nvPicPr>
        <p:blipFill>
          <a:blip r:embed="rId3">
            <a:clrChange>
              <a:clrFrom>
                <a:srgbClr val="FFFFFF"/>
              </a:clrFrom>
              <a:clrTo>
                <a:srgbClr val="FFFFFF">
                  <a:alpha val="0"/>
                </a:srgbClr>
              </a:clrTo>
            </a:clrChange>
          </a:blip>
          <a:stretch>
            <a:fillRect/>
          </a:stretch>
        </p:blipFill>
        <p:spPr>
          <a:xfrm>
            <a:off x="5267908" y="4479035"/>
            <a:ext cx="3358358" cy="1419155"/>
          </a:xfrm>
          <a:prstGeom prst="rect">
            <a:avLst/>
          </a:prstGeom>
        </p:spPr>
      </p:pic>
    </p:spTree>
    <p:extLst>
      <p:ext uri="{BB962C8B-B14F-4D97-AF65-F5344CB8AC3E}">
        <p14:creationId xmlns:p14="http://schemas.microsoft.com/office/powerpoint/2010/main" val="423334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Project</a:t>
            </a:r>
            <a:endParaRPr lang="pl-PL" dirty="0">
              <a:latin typeface="+mn-lt"/>
            </a:endParaRPr>
          </a:p>
        </p:txBody>
      </p:sp>
      <p:sp>
        <p:nvSpPr>
          <p:cNvPr id="10" name="Rectangle 9"/>
          <p:cNvSpPr/>
          <p:nvPr/>
        </p:nvSpPr>
        <p:spPr>
          <a:xfrm>
            <a:off x="485774" y="1052736"/>
            <a:ext cx="10902813" cy="400110"/>
          </a:xfrm>
          <a:prstGeom prst="rect">
            <a:avLst/>
          </a:prstGeom>
        </p:spPr>
        <p:txBody>
          <a:bodyPr wrap="square">
            <a:spAutoFit/>
          </a:bodyPr>
          <a:lstStyle/>
          <a:p>
            <a:r>
              <a:rPr lang="en-US" sz="2000" dirty="0">
                <a:ea typeface="SamsungOne 400" panose="020B0503030303020204" pitchFamily="34" charset="0"/>
              </a:rPr>
              <a:t>Project in </a:t>
            </a:r>
            <a:r>
              <a:rPr lang="en-US" sz="2000" dirty="0" err="1">
                <a:ea typeface="SamsungOne 400" panose="020B0503030303020204" pitchFamily="34" charset="0"/>
              </a:rPr>
              <a:t>Lynk</a:t>
            </a:r>
            <a:r>
              <a:rPr lang="en-US" sz="2000" dirty="0">
                <a:ea typeface="SamsungOne 400" panose="020B0503030303020204" pitchFamily="34" charset="0"/>
              </a:rPr>
              <a:t> Cloud is a HTML based web application stored on </a:t>
            </a:r>
            <a:r>
              <a:rPr lang="en-US" sz="2000" dirty="0" err="1">
                <a:ea typeface="SamsungOne 400" panose="020B0503030303020204" pitchFamily="34" charset="0"/>
              </a:rPr>
              <a:t>Lynk</a:t>
            </a:r>
            <a:r>
              <a:rPr lang="en-US" sz="2000" dirty="0">
                <a:ea typeface="SamsungOne 400" panose="020B0503030303020204" pitchFamily="34" charset="0"/>
              </a:rPr>
              <a:t> Cloud servers.</a:t>
            </a:r>
            <a:endParaRPr lang="en-US" sz="2000" dirty="0">
              <a:solidFill>
                <a:srgbClr val="000000"/>
              </a:solidFill>
              <a:ea typeface="SamsungOne 400" panose="020B0503030303020204" pitchFamily="34" charset="0"/>
            </a:endParaRPr>
          </a:p>
        </p:txBody>
      </p:sp>
      <p:sp>
        <p:nvSpPr>
          <p:cNvPr id="5" name="TextBox 4"/>
          <p:cNvSpPr txBox="1"/>
          <p:nvPr/>
        </p:nvSpPr>
        <p:spPr>
          <a:xfrm>
            <a:off x="6721071" y="1702670"/>
            <a:ext cx="4991553" cy="4524315"/>
          </a:xfrm>
          <a:prstGeom prst="rect">
            <a:avLst/>
          </a:prstGeom>
          <a:noFill/>
        </p:spPr>
        <p:txBody>
          <a:bodyPr wrap="square" rtlCol="0">
            <a:spAutoFit/>
          </a:bodyPr>
          <a:lstStyle/>
          <a:p>
            <a:r>
              <a:rPr lang="en-US" sz="1600" dirty="0">
                <a:ea typeface="SamsungOne 400" panose="020B0503030303020204" pitchFamily="34" charset="0"/>
              </a:rPr>
              <a:t>Create new or use one of available themes for </a:t>
            </a:r>
          </a:p>
          <a:p>
            <a:r>
              <a:rPr lang="en-US" sz="1600" dirty="0">
                <a:ea typeface="SamsungOne 400" panose="020B0503030303020204" pitchFamily="34" charset="0"/>
              </a:rPr>
              <a:t>project using </a:t>
            </a:r>
            <a:r>
              <a:rPr lang="en-US" sz="1600" b="1" dirty="0">
                <a:ea typeface="SamsungOne 400" panose="020B0503030303020204" pitchFamily="34" charset="0"/>
              </a:rPr>
              <a:t>WordPress CMS </a:t>
            </a:r>
            <a:r>
              <a:rPr lang="en-US" sz="1600" dirty="0">
                <a:ea typeface="SamsungOne 400" panose="020B0503030303020204" pitchFamily="34" charset="0"/>
              </a:rPr>
              <a:t>editor.</a:t>
            </a:r>
          </a:p>
          <a:p>
            <a:endParaRPr lang="en-US" sz="1600" dirty="0">
              <a:ea typeface="SamsungOne 400" panose="020B0503030303020204" pitchFamily="34" charset="0"/>
            </a:endParaRPr>
          </a:p>
          <a:p>
            <a:r>
              <a:rPr lang="en-US" sz="1600" dirty="0">
                <a:ea typeface="SamsungOne 400" panose="020B0503030303020204" pitchFamily="34" charset="0"/>
              </a:rPr>
              <a:t>All media files (Videos, Audios, Images etc…) and all content is stored in the cloud, once project is deployed TV receives only permalinks to each page.</a:t>
            </a:r>
          </a:p>
          <a:p>
            <a:endParaRPr lang="en-US" sz="1600" dirty="0">
              <a:ea typeface="SamsungOne 400" panose="020B0503030303020204" pitchFamily="34" charset="0"/>
            </a:endParaRPr>
          </a:p>
          <a:p>
            <a:r>
              <a:rPr lang="en-US" sz="1600" dirty="0">
                <a:ea typeface="SamsungOne 400" panose="020B0503030303020204" pitchFamily="34" charset="0"/>
              </a:rPr>
              <a:t>Project don’t have to be deployed each time it’s </a:t>
            </a:r>
          </a:p>
          <a:p>
            <a:r>
              <a:rPr lang="en-US" sz="1600" dirty="0">
                <a:ea typeface="SamsungOne 400" panose="020B0503030303020204" pitchFamily="34" charset="0"/>
              </a:rPr>
              <a:t>changed. </a:t>
            </a:r>
          </a:p>
          <a:p>
            <a:endParaRPr lang="en-US" sz="1600" dirty="0">
              <a:ea typeface="SamsungOne 400" panose="020B0503030303020204" pitchFamily="34" charset="0"/>
            </a:endParaRPr>
          </a:p>
          <a:p>
            <a:r>
              <a:rPr lang="en-US" sz="1600" dirty="0">
                <a:ea typeface="SamsungOne 400" panose="020B0503030303020204" pitchFamily="34" charset="0"/>
              </a:rPr>
              <a:t>Publishing in WordPress CMS editor and restarting Hotel App will apply changes.</a:t>
            </a:r>
            <a:endParaRPr lang="pl-PL" sz="1600" dirty="0">
              <a:ea typeface="SamsungOne 400" panose="020B0503030303020204" pitchFamily="34" charset="0"/>
            </a:endParaRPr>
          </a:p>
          <a:p>
            <a:endParaRPr lang="en-US" sz="1600" dirty="0">
              <a:ea typeface="SamsungOne 400" panose="020B0503030303020204" pitchFamily="34" charset="0"/>
            </a:endParaRPr>
          </a:p>
          <a:p>
            <a:r>
              <a:rPr lang="en-US" sz="1600" dirty="0">
                <a:ea typeface="SamsungOne 400" panose="020B0503030303020204" pitchFamily="34" charset="0"/>
              </a:rPr>
              <a:t>Each project page can be viewed/navigated/</a:t>
            </a:r>
            <a:br>
              <a:rPr lang="en-US" sz="1600" dirty="0">
                <a:ea typeface="SamsungOne 400" panose="020B0503030303020204" pitchFamily="34" charset="0"/>
              </a:rPr>
            </a:br>
            <a:r>
              <a:rPr lang="en-US" sz="1600" dirty="0">
                <a:ea typeface="SamsungOne 400" panose="020B0503030303020204" pitchFamily="34" charset="0"/>
              </a:rPr>
              <a:t>edited live in web browser on a server site.</a:t>
            </a:r>
          </a:p>
          <a:p>
            <a:endParaRPr lang="en-US" sz="1600" dirty="0">
              <a:ea typeface="SamsungOne 400" panose="020B0503030303020204" pitchFamily="34" charset="0"/>
            </a:endParaRPr>
          </a:p>
          <a:p>
            <a:br>
              <a:rPr lang="en-US" sz="1600" dirty="0">
                <a:ea typeface="SamsungOne 400" panose="020B0503030303020204" pitchFamily="34" charset="0"/>
              </a:rPr>
            </a:br>
            <a:endParaRPr lang="pl-PL" sz="1600" dirty="0">
              <a:ea typeface="SamsungOne 400" panose="020B0503030303020204" pitchFamily="34" charset="0"/>
            </a:endParaRPr>
          </a:p>
        </p:txBody>
      </p:sp>
      <p:pic>
        <p:nvPicPr>
          <p:cNvPr id="3" name="Picture 2"/>
          <p:cNvPicPr>
            <a:picLocks noChangeAspect="1"/>
          </p:cNvPicPr>
          <p:nvPr/>
        </p:nvPicPr>
        <p:blipFill>
          <a:blip r:embed="rId3"/>
          <a:stretch>
            <a:fillRect/>
          </a:stretch>
        </p:blipFill>
        <p:spPr>
          <a:xfrm>
            <a:off x="485774" y="1710000"/>
            <a:ext cx="4300209" cy="257462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1595500" y="2771994"/>
            <a:ext cx="3882171" cy="2307508"/>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2621983" y="4010233"/>
            <a:ext cx="3890081" cy="23171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1634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787207" y="1682475"/>
            <a:ext cx="6171598" cy="1891998"/>
          </a:xfrm>
        </p:spPr>
        <p:txBody>
          <a:bodyPr>
            <a:normAutofit/>
          </a:bodyPr>
          <a:lstStyle/>
          <a:p>
            <a:pPr>
              <a:lnSpc>
                <a:spcPct val="150000"/>
              </a:lnSpc>
            </a:pPr>
            <a:r>
              <a:rPr lang="en-US" dirty="0"/>
              <a:t>Create new Page, give it a title. I.E. “Home”</a:t>
            </a:r>
          </a:p>
          <a:p>
            <a:r>
              <a:rPr lang="en-US" dirty="0"/>
              <a:t>Go to Settings, and set this page as “Home page”</a:t>
            </a:r>
          </a:p>
          <a:p>
            <a:pPr>
              <a:lnSpc>
                <a:spcPct val="100000"/>
              </a:lnSpc>
            </a:pPr>
            <a:r>
              <a:rPr lang="en-US" dirty="0"/>
              <a:t>Go to Appearance -&gt; Customize and setup the Logo, Background, Welcome message, Time etc…</a:t>
            </a:r>
          </a:p>
          <a:p>
            <a:pPr>
              <a:lnSpc>
                <a:spcPct val="100000"/>
              </a:lnSpc>
            </a:pPr>
            <a:endParaRPr lang="pl-PL" dirty="0"/>
          </a:p>
        </p:txBody>
      </p:sp>
      <p:sp>
        <p:nvSpPr>
          <p:cNvPr id="5" name="Text Placeholder 4"/>
          <p:cNvSpPr>
            <a:spLocks noGrp="1"/>
          </p:cNvSpPr>
          <p:nvPr>
            <p:ph type="body" sz="quarter" idx="12"/>
          </p:nvPr>
        </p:nvSpPr>
        <p:spPr/>
        <p:txBody>
          <a:bodyPr>
            <a:normAutofit lnSpcReduction="10000"/>
          </a:bodyPr>
          <a:lstStyle/>
          <a:p>
            <a:r>
              <a:rPr lang="en-US" dirty="0"/>
              <a:t>Create and customize Home Page</a:t>
            </a:r>
            <a:endParaRPr lang="pl-PL" dirty="0"/>
          </a:p>
        </p:txBody>
      </p:sp>
      <p:sp>
        <p:nvSpPr>
          <p:cNvPr id="6" name="Text Placeholder 5"/>
          <p:cNvSpPr>
            <a:spLocks noGrp="1"/>
          </p:cNvSpPr>
          <p:nvPr>
            <p:ph type="body" sz="quarter" idx="16"/>
          </p:nvPr>
        </p:nvSpPr>
        <p:spPr/>
        <p:txBody>
          <a:bodyPr/>
          <a:lstStyle/>
          <a:p>
            <a:r>
              <a:rPr lang="en-US" dirty="0"/>
              <a:t>Step 1</a:t>
            </a:r>
            <a:endParaRPr lang="pl-PL" dirty="0"/>
          </a:p>
        </p:txBody>
      </p:sp>
      <p:pic>
        <p:nvPicPr>
          <p:cNvPr id="7" name="Picture 6"/>
          <p:cNvPicPr>
            <a:picLocks noChangeAspect="1"/>
          </p:cNvPicPr>
          <p:nvPr/>
        </p:nvPicPr>
        <p:blipFill>
          <a:blip r:embed="rId2"/>
          <a:stretch>
            <a:fillRect/>
          </a:stretch>
        </p:blipFill>
        <p:spPr>
          <a:xfrm>
            <a:off x="593841" y="1348521"/>
            <a:ext cx="3886720" cy="2000468"/>
          </a:xfrm>
          <a:prstGeom prst="rect">
            <a:avLst/>
          </a:prstGeom>
        </p:spPr>
      </p:pic>
      <p:pic>
        <p:nvPicPr>
          <p:cNvPr id="8" name="Picture 7"/>
          <p:cNvPicPr>
            <a:picLocks noChangeAspect="1"/>
          </p:cNvPicPr>
          <p:nvPr/>
        </p:nvPicPr>
        <p:blipFill>
          <a:blip r:embed="rId3"/>
          <a:stretch>
            <a:fillRect/>
          </a:stretch>
        </p:blipFill>
        <p:spPr>
          <a:xfrm>
            <a:off x="138978" y="4099041"/>
            <a:ext cx="5457825" cy="1457325"/>
          </a:xfrm>
          <a:prstGeom prst="rect">
            <a:avLst/>
          </a:prstGeom>
        </p:spPr>
      </p:pic>
      <p:sp>
        <p:nvSpPr>
          <p:cNvPr id="9" name="Down Arrow 8"/>
          <p:cNvSpPr/>
          <p:nvPr/>
        </p:nvSpPr>
        <p:spPr>
          <a:xfrm>
            <a:off x="2537201" y="3574473"/>
            <a:ext cx="33069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9"/>
          <p:cNvPicPr>
            <a:picLocks noChangeAspect="1"/>
          </p:cNvPicPr>
          <p:nvPr/>
        </p:nvPicPr>
        <p:blipFill>
          <a:blip r:embed="rId4"/>
          <a:stretch>
            <a:fillRect/>
          </a:stretch>
        </p:blipFill>
        <p:spPr>
          <a:xfrm>
            <a:off x="5787207" y="3280197"/>
            <a:ext cx="6345498" cy="2864485"/>
          </a:xfrm>
          <a:prstGeom prst="rect">
            <a:avLst/>
          </a:prstGeom>
        </p:spPr>
      </p:pic>
      <p:sp>
        <p:nvSpPr>
          <p:cNvPr id="11" name="Right Arrow 10"/>
          <p:cNvSpPr/>
          <p:nvPr/>
        </p:nvSpPr>
        <p:spPr>
          <a:xfrm>
            <a:off x="5317067" y="4712439"/>
            <a:ext cx="470140" cy="308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58030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778740" y="1348522"/>
            <a:ext cx="6171598" cy="2402212"/>
          </a:xfrm>
        </p:spPr>
        <p:txBody>
          <a:bodyPr>
            <a:normAutofit fontScale="70000" lnSpcReduction="20000"/>
          </a:bodyPr>
          <a:lstStyle/>
          <a:p>
            <a:pPr>
              <a:lnSpc>
                <a:spcPct val="150000"/>
              </a:lnSpc>
            </a:pPr>
            <a:r>
              <a:rPr lang="en-US" dirty="0"/>
              <a:t>Create new Pages, all should reflect the sections of your project(i.e. “Eat &amp; Drink”, “Attractions”, “Facilities” etc… (archive pages can show posts in content carousels).</a:t>
            </a:r>
          </a:p>
          <a:p>
            <a:pPr>
              <a:lnSpc>
                <a:spcPct val="160000"/>
              </a:lnSpc>
            </a:pPr>
            <a:r>
              <a:rPr lang="en-US" dirty="0"/>
              <a:t>Go to Appearance -&gt; Menus, Create new menu and give it a name (for Home menu it is suggested “Home”). </a:t>
            </a:r>
          </a:p>
          <a:p>
            <a:pPr>
              <a:lnSpc>
                <a:spcPct val="160000"/>
              </a:lnSpc>
            </a:pPr>
            <a:r>
              <a:rPr lang="en-US" dirty="0"/>
              <a:t>Select Display location as “Home” and add all of the newly created pages.</a:t>
            </a:r>
          </a:p>
          <a:p>
            <a:pPr>
              <a:lnSpc>
                <a:spcPct val="160000"/>
              </a:lnSpc>
            </a:pPr>
            <a:r>
              <a:rPr lang="en-US" dirty="0"/>
              <a:t>Go to Appearance -&gt; Customize and create a layout of the Home Menu.</a:t>
            </a:r>
          </a:p>
          <a:p>
            <a:pPr>
              <a:lnSpc>
                <a:spcPct val="100000"/>
              </a:lnSpc>
            </a:pPr>
            <a:endParaRPr lang="pl-PL" dirty="0"/>
          </a:p>
        </p:txBody>
      </p:sp>
      <p:sp>
        <p:nvSpPr>
          <p:cNvPr id="5" name="Text Placeholder 4"/>
          <p:cNvSpPr>
            <a:spLocks noGrp="1"/>
          </p:cNvSpPr>
          <p:nvPr>
            <p:ph type="body" sz="quarter" idx="12"/>
          </p:nvPr>
        </p:nvSpPr>
        <p:spPr/>
        <p:txBody>
          <a:bodyPr>
            <a:normAutofit fontScale="92500" lnSpcReduction="10000"/>
          </a:bodyPr>
          <a:lstStyle/>
          <a:p>
            <a:r>
              <a:rPr lang="en-US" dirty="0"/>
              <a:t>Create all subpages of the project and add them to Menu</a:t>
            </a:r>
            <a:endParaRPr lang="pl-PL" dirty="0"/>
          </a:p>
        </p:txBody>
      </p:sp>
      <p:sp>
        <p:nvSpPr>
          <p:cNvPr id="6" name="Text Placeholder 5"/>
          <p:cNvSpPr>
            <a:spLocks noGrp="1"/>
          </p:cNvSpPr>
          <p:nvPr>
            <p:ph type="body" sz="quarter" idx="16"/>
          </p:nvPr>
        </p:nvSpPr>
        <p:spPr/>
        <p:txBody>
          <a:bodyPr/>
          <a:lstStyle/>
          <a:p>
            <a:r>
              <a:rPr lang="en-US" dirty="0"/>
              <a:t>Step 2</a:t>
            </a:r>
            <a:endParaRPr lang="pl-PL" dirty="0"/>
          </a:p>
        </p:txBody>
      </p:sp>
      <p:pic>
        <p:nvPicPr>
          <p:cNvPr id="3" name="Picture 2"/>
          <p:cNvPicPr>
            <a:picLocks noChangeAspect="1"/>
          </p:cNvPicPr>
          <p:nvPr/>
        </p:nvPicPr>
        <p:blipFill>
          <a:blip r:embed="rId2"/>
          <a:stretch>
            <a:fillRect/>
          </a:stretch>
        </p:blipFill>
        <p:spPr>
          <a:xfrm>
            <a:off x="92762" y="1413934"/>
            <a:ext cx="5768289" cy="2121510"/>
          </a:xfrm>
          <a:prstGeom prst="rect">
            <a:avLst/>
          </a:prstGeom>
        </p:spPr>
      </p:pic>
      <p:pic>
        <p:nvPicPr>
          <p:cNvPr id="12" name="Picture 11"/>
          <p:cNvPicPr>
            <a:picLocks noChangeAspect="1"/>
          </p:cNvPicPr>
          <p:nvPr/>
        </p:nvPicPr>
        <p:blipFill>
          <a:blip r:embed="rId3"/>
          <a:stretch>
            <a:fillRect/>
          </a:stretch>
        </p:blipFill>
        <p:spPr>
          <a:xfrm>
            <a:off x="1129243" y="3875538"/>
            <a:ext cx="4348692" cy="2212422"/>
          </a:xfrm>
          <a:prstGeom prst="rect">
            <a:avLst/>
          </a:prstGeom>
        </p:spPr>
      </p:pic>
      <p:sp>
        <p:nvSpPr>
          <p:cNvPr id="13" name="Down Arrow 12"/>
          <p:cNvSpPr/>
          <p:nvPr/>
        </p:nvSpPr>
        <p:spPr>
          <a:xfrm>
            <a:off x="2888811" y="3433297"/>
            <a:ext cx="569204" cy="544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Right Arrow 13"/>
          <p:cNvSpPr/>
          <p:nvPr/>
        </p:nvSpPr>
        <p:spPr>
          <a:xfrm>
            <a:off x="5380076" y="4742282"/>
            <a:ext cx="558800" cy="364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Picture 14"/>
          <p:cNvPicPr>
            <a:picLocks noChangeAspect="1"/>
          </p:cNvPicPr>
          <p:nvPr/>
        </p:nvPicPr>
        <p:blipFill>
          <a:blip r:embed="rId4"/>
          <a:stretch>
            <a:fillRect/>
          </a:stretch>
        </p:blipFill>
        <p:spPr>
          <a:xfrm>
            <a:off x="5946389" y="3875538"/>
            <a:ext cx="4810280" cy="2461623"/>
          </a:xfrm>
          <a:prstGeom prst="rect">
            <a:avLst/>
          </a:prstGeom>
        </p:spPr>
      </p:pic>
    </p:spTree>
    <p:extLst>
      <p:ext uri="{BB962C8B-B14F-4D97-AF65-F5344CB8AC3E}">
        <p14:creationId xmlns:p14="http://schemas.microsoft.com/office/powerpoint/2010/main" val="1712902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778740" y="1348522"/>
            <a:ext cx="6171598" cy="2402212"/>
          </a:xfrm>
        </p:spPr>
        <p:txBody>
          <a:bodyPr>
            <a:normAutofit fontScale="92500"/>
          </a:bodyPr>
          <a:lstStyle/>
          <a:p>
            <a:pPr>
              <a:lnSpc>
                <a:spcPct val="150000"/>
              </a:lnSpc>
            </a:pPr>
            <a:r>
              <a:rPr lang="en-US" b="1" dirty="0"/>
              <a:t>For Archive pages (Predefined layout): </a:t>
            </a:r>
            <a:r>
              <a:rPr lang="en-US" dirty="0"/>
              <a:t>Go to Page settings and select the Archive Page type and Data category then create posts in this data category.</a:t>
            </a:r>
          </a:p>
          <a:p>
            <a:pPr>
              <a:lnSpc>
                <a:spcPct val="150000"/>
              </a:lnSpc>
            </a:pPr>
            <a:r>
              <a:rPr lang="en-US" b="1" dirty="0"/>
              <a:t>For Single Pages: </a:t>
            </a:r>
            <a:r>
              <a:rPr lang="en-US" dirty="0"/>
              <a:t>Go to Page settings and select Single page type and go to </a:t>
            </a:r>
            <a:r>
              <a:rPr lang="en-US" dirty="0" err="1"/>
              <a:t>Elementor</a:t>
            </a:r>
            <a:r>
              <a:rPr lang="en-US" dirty="0"/>
              <a:t> Page builder to fill it with content.</a:t>
            </a:r>
            <a:endParaRPr lang="pl-PL" b="1" dirty="0"/>
          </a:p>
        </p:txBody>
      </p:sp>
      <p:sp>
        <p:nvSpPr>
          <p:cNvPr id="5" name="Text Placeholder 4"/>
          <p:cNvSpPr>
            <a:spLocks noGrp="1"/>
          </p:cNvSpPr>
          <p:nvPr>
            <p:ph type="body" sz="quarter" idx="12"/>
          </p:nvPr>
        </p:nvSpPr>
        <p:spPr/>
        <p:txBody>
          <a:bodyPr>
            <a:normAutofit fontScale="92500" lnSpcReduction="10000"/>
          </a:bodyPr>
          <a:lstStyle/>
          <a:p>
            <a:r>
              <a:rPr lang="en-US" dirty="0"/>
              <a:t>Populate all subpages with Content</a:t>
            </a:r>
            <a:endParaRPr lang="pl-PL" dirty="0"/>
          </a:p>
        </p:txBody>
      </p:sp>
      <p:sp>
        <p:nvSpPr>
          <p:cNvPr id="6" name="Text Placeholder 5"/>
          <p:cNvSpPr>
            <a:spLocks noGrp="1"/>
          </p:cNvSpPr>
          <p:nvPr>
            <p:ph type="body" sz="quarter" idx="16"/>
          </p:nvPr>
        </p:nvSpPr>
        <p:spPr/>
        <p:txBody>
          <a:bodyPr/>
          <a:lstStyle/>
          <a:p>
            <a:r>
              <a:rPr lang="en-US" dirty="0"/>
              <a:t>Step 3</a:t>
            </a:r>
            <a:endParaRPr lang="pl-PL" dirty="0"/>
          </a:p>
        </p:txBody>
      </p:sp>
      <p:sp>
        <p:nvSpPr>
          <p:cNvPr id="14" name="Right Arrow 13"/>
          <p:cNvSpPr/>
          <p:nvPr/>
        </p:nvSpPr>
        <p:spPr>
          <a:xfrm>
            <a:off x="1654703" y="2128814"/>
            <a:ext cx="558800" cy="364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Picture 1"/>
          <p:cNvPicPr>
            <a:picLocks noChangeAspect="1"/>
          </p:cNvPicPr>
          <p:nvPr/>
        </p:nvPicPr>
        <p:blipFill>
          <a:blip r:embed="rId2"/>
          <a:stretch>
            <a:fillRect/>
          </a:stretch>
        </p:blipFill>
        <p:spPr>
          <a:xfrm>
            <a:off x="160924" y="1480229"/>
            <a:ext cx="1268865" cy="2025304"/>
          </a:xfrm>
          <a:prstGeom prst="rect">
            <a:avLst/>
          </a:prstGeom>
        </p:spPr>
      </p:pic>
      <p:pic>
        <p:nvPicPr>
          <p:cNvPr id="7" name="Picture 6"/>
          <p:cNvPicPr>
            <a:picLocks noChangeAspect="1"/>
          </p:cNvPicPr>
          <p:nvPr/>
        </p:nvPicPr>
        <p:blipFill>
          <a:blip r:embed="rId3"/>
          <a:stretch>
            <a:fillRect/>
          </a:stretch>
        </p:blipFill>
        <p:spPr>
          <a:xfrm>
            <a:off x="2477972" y="1306183"/>
            <a:ext cx="2459788" cy="2569355"/>
          </a:xfrm>
          <a:prstGeom prst="rect">
            <a:avLst/>
          </a:prstGeom>
        </p:spPr>
      </p:pic>
      <p:pic>
        <p:nvPicPr>
          <p:cNvPr id="8" name="Picture 7"/>
          <p:cNvPicPr>
            <a:picLocks noChangeAspect="1"/>
          </p:cNvPicPr>
          <p:nvPr/>
        </p:nvPicPr>
        <p:blipFill>
          <a:blip r:embed="rId4"/>
          <a:stretch>
            <a:fillRect/>
          </a:stretch>
        </p:blipFill>
        <p:spPr>
          <a:xfrm>
            <a:off x="0" y="4660755"/>
            <a:ext cx="1809750" cy="695325"/>
          </a:xfrm>
          <a:prstGeom prst="rect">
            <a:avLst/>
          </a:prstGeom>
        </p:spPr>
      </p:pic>
      <p:pic>
        <p:nvPicPr>
          <p:cNvPr id="9" name="Picture 8"/>
          <p:cNvPicPr>
            <a:picLocks noChangeAspect="1"/>
          </p:cNvPicPr>
          <p:nvPr/>
        </p:nvPicPr>
        <p:blipFill>
          <a:blip r:embed="rId5"/>
          <a:stretch>
            <a:fillRect/>
          </a:stretch>
        </p:blipFill>
        <p:spPr>
          <a:xfrm>
            <a:off x="1156249" y="4527403"/>
            <a:ext cx="3200400" cy="962025"/>
          </a:xfrm>
          <a:prstGeom prst="rect">
            <a:avLst/>
          </a:prstGeom>
        </p:spPr>
      </p:pic>
      <p:sp>
        <p:nvSpPr>
          <p:cNvPr id="17" name="Right Arrow 16"/>
          <p:cNvSpPr/>
          <p:nvPr/>
        </p:nvSpPr>
        <p:spPr>
          <a:xfrm>
            <a:off x="1347940" y="4987007"/>
            <a:ext cx="558800" cy="364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Right Arrow 17"/>
          <p:cNvSpPr/>
          <p:nvPr/>
        </p:nvSpPr>
        <p:spPr>
          <a:xfrm>
            <a:off x="3989539" y="4987006"/>
            <a:ext cx="1031347" cy="364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9"/>
          <p:cNvPicPr>
            <a:picLocks noChangeAspect="1"/>
          </p:cNvPicPr>
          <p:nvPr/>
        </p:nvPicPr>
        <p:blipFill>
          <a:blip r:embed="rId6"/>
          <a:stretch>
            <a:fillRect/>
          </a:stretch>
        </p:blipFill>
        <p:spPr>
          <a:xfrm>
            <a:off x="5187175" y="3870436"/>
            <a:ext cx="3483698" cy="2233140"/>
          </a:xfrm>
          <a:prstGeom prst="rect">
            <a:avLst/>
          </a:prstGeom>
        </p:spPr>
      </p:pic>
    </p:spTree>
    <p:extLst>
      <p:ext uri="{BB962C8B-B14F-4D97-AF65-F5344CB8AC3E}">
        <p14:creationId xmlns:p14="http://schemas.microsoft.com/office/powerpoint/2010/main" val="3775770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714293" y="1362756"/>
            <a:ext cx="6171598" cy="3672365"/>
          </a:xfrm>
        </p:spPr>
        <p:txBody>
          <a:bodyPr>
            <a:normAutofit/>
          </a:bodyPr>
          <a:lstStyle/>
          <a:p>
            <a:pPr>
              <a:lnSpc>
                <a:spcPct val="150000"/>
              </a:lnSpc>
            </a:pPr>
            <a:r>
              <a:rPr lang="en-US" dirty="0"/>
              <a:t>Go to TV channels section and create all TV channels tuned on the TV.</a:t>
            </a:r>
          </a:p>
          <a:p>
            <a:pPr>
              <a:lnSpc>
                <a:spcPct val="150000"/>
              </a:lnSpc>
            </a:pPr>
            <a:r>
              <a:rPr lang="en-US" dirty="0"/>
              <a:t>Go to Appearance -&gt; Menus, create and customize all in page menus. Add TV functionalities, TV channels, Other sections of projects, Language variants etc… and select location of those menus.</a:t>
            </a:r>
          </a:p>
          <a:p>
            <a:pPr>
              <a:lnSpc>
                <a:spcPct val="150000"/>
              </a:lnSpc>
            </a:pPr>
            <a:r>
              <a:rPr lang="en-US" dirty="0"/>
              <a:t>Go to Appearance -&gt; CSS editor and customize all pages, layouts, style, fonts, colors etc…</a:t>
            </a:r>
            <a:endParaRPr lang="pl-PL" dirty="0"/>
          </a:p>
        </p:txBody>
      </p:sp>
      <p:sp>
        <p:nvSpPr>
          <p:cNvPr id="5" name="Text Placeholder 4"/>
          <p:cNvSpPr>
            <a:spLocks noGrp="1"/>
          </p:cNvSpPr>
          <p:nvPr>
            <p:ph type="body" sz="quarter" idx="12"/>
          </p:nvPr>
        </p:nvSpPr>
        <p:spPr/>
        <p:txBody>
          <a:bodyPr>
            <a:normAutofit fontScale="85000" lnSpcReduction="10000"/>
          </a:bodyPr>
          <a:lstStyle/>
          <a:p>
            <a:r>
              <a:rPr lang="en-US" dirty="0"/>
              <a:t>Create TV channels, customize In-page menus and CSS settings</a:t>
            </a:r>
            <a:endParaRPr lang="pl-PL" dirty="0"/>
          </a:p>
        </p:txBody>
      </p:sp>
      <p:sp>
        <p:nvSpPr>
          <p:cNvPr id="6" name="Text Placeholder 5"/>
          <p:cNvSpPr>
            <a:spLocks noGrp="1"/>
          </p:cNvSpPr>
          <p:nvPr>
            <p:ph type="body" sz="quarter" idx="16"/>
          </p:nvPr>
        </p:nvSpPr>
        <p:spPr/>
        <p:txBody>
          <a:bodyPr/>
          <a:lstStyle/>
          <a:p>
            <a:r>
              <a:rPr lang="en-US" dirty="0"/>
              <a:t>Step 4</a:t>
            </a:r>
            <a:endParaRPr lang="pl-PL" dirty="0"/>
          </a:p>
        </p:txBody>
      </p:sp>
      <p:pic>
        <p:nvPicPr>
          <p:cNvPr id="12" name="Picture 11"/>
          <p:cNvPicPr>
            <a:picLocks noChangeAspect="1"/>
          </p:cNvPicPr>
          <p:nvPr/>
        </p:nvPicPr>
        <p:blipFill>
          <a:blip r:embed="rId2"/>
          <a:stretch>
            <a:fillRect/>
          </a:stretch>
        </p:blipFill>
        <p:spPr>
          <a:xfrm>
            <a:off x="1444205" y="1348521"/>
            <a:ext cx="4352555" cy="2606472"/>
          </a:xfrm>
          <a:prstGeom prst="rect">
            <a:avLst/>
          </a:prstGeom>
        </p:spPr>
      </p:pic>
      <p:pic>
        <p:nvPicPr>
          <p:cNvPr id="16" name="Picture 15"/>
          <p:cNvPicPr>
            <a:picLocks noChangeAspect="1"/>
          </p:cNvPicPr>
          <p:nvPr/>
        </p:nvPicPr>
        <p:blipFill>
          <a:blip r:embed="rId3"/>
          <a:stretch>
            <a:fillRect/>
          </a:stretch>
        </p:blipFill>
        <p:spPr>
          <a:xfrm>
            <a:off x="0" y="1344251"/>
            <a:ext cx="1967923" cy="1242666"/>
          </a:xfrm>
          <a:prstGeom prst="rect">
            <a:avLst/>
          </a:prstGeom>
        </p:spPr>
      </p:pic>
      <p:sp>
        <p:nvSpPr>
          <p:cNvPr id="19" name="Right Arrow 18"/>
          <p:cNvSpPr/>
          <p:nvPr/>
        </p:nvSpPr>
        <p:spPr>
          <a:xfrm>
            <a:off x="1678136" y="1818007"/>
            <a:ext cx="458236" cy="307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Picture 12"/>
          <p:cNvPicPr>
            <a:picLocks noChangeAspect="1"/>
          </p:cNvPicPr>
          <p:nvPr/>
        </p:nvPicPr>
        <p:blipFill>
          <a:blip r:embed="rId4"/>
          <a:stretch>
            <a:fillRect/>
          </a:stretch>
        </p:blipFill>
        <p:spPr>
          <a:xfrm>
            <a:off x="1526670" y="4137348"/>
            <a:ext cx="4187623" cy="2306227"/>
          </a:xfrm>
          <a:prstGeom prst="rect">
            <a:avLst/>
          </a:prstGeom>
        </p:spPr>
      </p:pic>
      <p:sp>
        <p:nvSpPr>
          <p:cNvPr id="15" name="Down Arrow 14"/>
          <p:cNvSpPr/>
          <p:nvPr/>
        </p:nvSpPr>
        <p:spPr>
          <a:xfrm>
            <a:off x="3981796" y="3716587"/>
            <a:ext cx="249382" cy="406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7314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714293" y="1362756"/>
            <a:ext cx="6171598" cy="3672365"/>
          </a:xfrm>
        </p:spPr>
        <p:txBody>
          <a:bodyPr>
            <a:normAutofit/>
          </a:bodyPr>
          <a:lstStyle/>
          <a:p>
            <a:pPr>
              <a:lnSpc>
                <a:spcPct val="150000"/>
              </a:lnSpc>
            </a:pPr>
            <a:r>
              <a:rPr lang="en-US" dirty="0"/>
              <a:t>Go to </a:t>
            </a:r>
            <a:r>
              <a:rPr lang="en-US" dirty="0" err="1"/>
              <a:t>Lynk</a:t>
            </a:r>
            <a:r>
              <a:rPr lang="en-US" dirty="0"/>
              <a:t> cloud -&gt; Content section and find your project</a:t>
            </a:r>
          </a:p>
          <a:p>
            <a:pPr>
              <a:lnSpc>
                <a:spcPct val="150000"/>
              </a:lnSpc>
            </a:pPr>
            <a:r>
              <a:rPr lang="en-US" dirty="0"/>
              <a:t>Setup the App Icon and preview (if no preview needed, select “no preview”)</a:t>
            </a:r>
          </a:p>
          <a:p>
            <a:pPr>
              <a:lnSpc>
                <a:spcPct val="150000"/>
              </a:lnSpc>
            </a:pPr>
            <a:r>
              <a:rPr lang="en-US" dirty="0"/>
              <a:t>Deploy the project to the TV or group of TVs.</a:t>
            </a:r>
            <a:endParaRPr lang="pl-PL" dirty="0"/>
          </a:p>
        </p:txBody>
      </p:sp>
      <p:sp>
        <p:nvSpPr>
          <p:cNvPr id="5" name="Text Placeholder 4"/>
          <p:cNvSpPr>
            <a:spLocks noGrp="1"/>
          </p:cNvSpPr>
          <p:nvPr>
            <p:ph type="body" sz="quarter" idx="12"/>
          </p:nvPr>
        </p:nvSpPr>
        <p:spPr/>
        <p:txBody>
          <a:bodyPr>
            <a:normAutofit fontScale="92500" lnSpcReduction="10000"/>
          </a:bodyPr>
          <a:lstStyle/>
          <a:p>
            <a:r>
              <a:rPr lang="en-US" dirty="0"/>
              <a:t>Publish all changes and deploy the project</a:t>
            </a:r>
            <a:endParaRPr lang="pl-PL" dirty="0"/>
          </a:p>
        </p:txBody>
      </p:sp>
      <p:sp>
        <p:nvSpPr>
          <p:cNvPr id="6" name="Text Placeholder 5"/>
          <p:cNvSpPr>
            <a:spLocks noGrp="1"/>
          </p:cNvSpPr>
          <p:nvPr>
            <p:ph type="body" sz="quarter" idx="16"/>
          </p:nvPr>
        </p:nvSpPr>
        <p:spPr/>
        <p:txBody>
          <a:bodyPr/>
          <a:lstStyle/>
          <a:p>
            <a:r>
              <a:rPr lang="en-US" dirty="0"/>
              <a:t>Step 5</a:t>
            </a:r>
            <a:endParaRPr lang="pl-PL" dirty="0"/>
          </a:p>
        </p:txBody>
      </p:sp>
      <p:sp>
        <p:nvSpPr>
          <p:cNvPr id="15" name="Down Arrow 14"/>
          <p:cNvSpPr/>
          <p:nvPr/>
        </p:nvSpPr>
        <p:spPr>
          <a:xfrm>
            <a:off x="1897972" y="3306075"/>
            <a:ext cx="249382" cy="406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Picture 1"/>
          <p:cNvPicPr>
            <a:picLocks noChangeAspect="1"/>
          </p:cNvPicPr>
          <p:nvPr/>
        </p:nvPicPr>
        <p:blipFill>
          <a:blip r:embed="rId2"/>
          <a:stretch>
            <a:fillRect/>
          </a:stretch>
        </p:blipFill>
        <p:spPr>
          <a:xfrm>
            <a:off x="116379" y="1362756"/>
            <a:ext cx="3812568" cy="1929084"/>
          </a:xfrm>
          <a:prstGeom prst="rect">
            <a:avLst/>
          </a:prstGeom>
        </p:spPr>
      </p:pic>
      <p:pic>
        <p:nvPicPr>
          <p:cNvPr id="3" name="Picture 2"/>
          <p:cNvPicPr>
            <a:picLocks noChangeAspect="1"/>
          </p:cNvPicPr>
          <p:nvPr/>
        </p:nvPicPr>
        <p:blipFill>
          <a:blip r:embed="rId3"/>
          <a:stretch>
            <a:fillRect/>
          </a:stretch>
        </p:blipFill>
        <p:spPr>
          <a:xfrm>
            <a:off x="110737" y="3726836"/>
            <a:ext cx="6819994" cy="1019731"/>
          </a:xfrm>
          <a:prstGeom prst="rect">
            <a:avLst/>
          </a:prstGeom>
        </p:spPr>
      </p:pic>
      <p:sp>
        <p:nvSpPr>
          <p:cNvPr id="7" name="Right Arrow 6"/>
          <p:cNvSpPr/>
          <p:nvPr/>
        </p:nvSpPr>
        <p:spPr>
          <a:xfrm>
            <a:off x="7024255" y="4056611"/>
            <a:ext cx="631767" cy="49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7"/>
          <p:cNvPicPr>
            <a:picLocks noChangeAspect="1"/>
          </p:cNvPicPr>
          <p:nvPr/>
        </p:nvPicPr>
        <p:blipFill>
          <a:blip r:embed="rId4"/>
          <a:stretch>
            <a:fillRect/>
          </a:stretch>
        </p:blipFill>
        <p:spPr>
          <a:xfrm>
            <a:off x="7749546" y="3379210"/>
            <a:ext cx="2688232" cy="2734714"/>
          </a:xfrm>
          <a:prstGeom prst="rect">
            <a:avLst/>
          </a:prstGeom>
        </p:spPr>
      </p:pic>
    </p:spTree>
    <p:extLst>
      <p:ext uri="{BB962C8B-B14F-4D97-AF65-F5344CB8AC3E}">
        <p14:creationId xmlns:p14="http://schemas.microsoft.com/office/powerpoint/2010/main" val="1279590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73082" y="3818805"/>
            <a:ext cx="4318918" cy="2739617"/>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sp>
        <p:nvSpPr>
          <p:cNvPr id="30" name="텍스트 개체 틀 1"/>
          <p:cNvSpPr>
            <a:spLocks noGrp="1"/>
          </p:cNvSpPr>
          <p:nvPr>
            <p:ph type="body" sz="quarter" idx="10"/>
          </p:nvPr>
        </p:nvSpPr>
        <p:spPr>
          <a:xfrm>
            <a:off x="2367647" y="3043972"/>
            <a:ext cx="3170989" cy="330397"/>
          </a:xfrm>
        </p:spPr>
        <p:txBody>
          <a:bodyPr>
            <a:noAutofit/>
          </a:bodyPr>
          <a:lstStyle/>
          <a:p>
            <a:r>
              <a:rPr lang="en-US" altLang="ko-KR" b="1" dirty="0">
                <a:solidFill>
                  <a:schemeClr val="bg1"/>
                </a:solidFill>
              </a:rPr>
              <a:t>Thank you</a:t>
            </a:r>
            <a:endParaRPr lang="ko-KR" altLang="en-US" b="1" dirty="0">
              <a:solidFill>
                <a:schemeClr val="bg1"/>
              </a:solidFill>
            </a:endParaRPr>
          </a:p>
        </p:txBody>
      </p:sp>
      <p:pic>
        <p:nvPicPr>
          <p:cNvPr id="5" name="그림 19"/>
          <p:cNvPicPr>
            <a:picLocks noChangeAspect="1"/>
          </p:cNvPicPr>
          <p:nvPr/>
        </p:nvPicPr>
        <p:blipFill>
          <a:blip r:embed="rId3">
            <a:clrChange>
              <a:clrFrom>
                <a:srgbClr val="FFFFFF"/>
              </a:clrFrom>
              <a:clrTo>
                <a:srgbClr val="FFFFFF">
                  <a:alpha val="0"/>
                </a:srgbClr>
              </a:clrTo>
            </a:clrChange>
          </a:blip>
          <a:stretch>
            <a:fillRect/>
          </a:stretch>
        </p:blipFill>
        <p:spPr>
          <a:xfrm>
            <a:off x="5267908" y="4479035"/>
            <a:ext cx="3358358" cy="1419155"/>
          </a:xfrm>
          <a:prstGeom prst="rect">
            <a:avLst/>
          </a:prstGeom>
        </p:spPr>
      </p:pic>
    </p:spTree>
    <p:extLst>
      <p:ext uri="{BB962C8B-B14F-4D97-AF65-F5344CB8AC3E}">
        <p14:creationId xmlns:p14="http://schemas.microsoft.com/office/powerpoint/2010/main" val="380626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Create new Project</a:t>
            </a:r>
            <a:endParaRPr lang="pl-PL" dirty="0">
              <a:latin typeface="+mn-lt"/>
            </a:endParaRPr>
          </a:p>
        </p:txBody>
      </p:sp>
      <p:pic>
        <p:nvPicPr>
          <p:cNvPr id="3" name="Picture 2"/>
          <p:cNvPicPr>
            <a:picLocks noChangeAspect="1"/>
          </p:cNvPicPr>
          <p:nvPr/>
        </p:nvPicPr>
        <p:blipFill>
          <a:blip r:embed="rId3"/>
          <a:stretch>
            <a:fillRect/>
          </a:stretch>
        </p:blipFill>
        <p:spPr>
          <a:xfrm>
            <a:off x="184555" y="1562791"/>
            <a:ext cx="4882569" cy="329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a:stretch>
            <a:fillRect/>
          </a:stretch>
        </p:blipFill>
        <p:spPr>
          <a:xfrm>
            <a:off x="3311757" y="1489843"/>
            <a:ext cx="3180484" cy="3443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ight Arrow 11"/>
          <p:cNvSpPr/>
          <p:nvPr/>
        </p:nvSpPr>
        <p:spPr>
          <a:xfrm>
            <a:off x="2805604" y="1936865"/>
            <a:ext cx="423949" cy="914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Rectangle 12"/>
          <p:cNvSpPr/>
          <p:nvPr/>
        </p:nvSpPr>
        <p:spPr>
          <a:xfrm>
            <a:off x="6864407" y="1494408"/>
            <a:ext cx="4524179" cy="1569660"/>
          </a:xfrm>
          <a:prstGeom prst="rect">
            <a:avLst/>
          </a:prstGeom>
        </p:spPr>
        <p:txBody>
          <a:bodyPr wrap="square">
            <a:spAutoFit/>
          </a:bodyPr>
          <a:lstStyle/>
          <a:p>
            <a:r>
              <a:rPr lang="en-US" sz="2000" dirty="0">
                <a:ea typeface="SamsungOne 400" panose="020B0503030303020204" pitchFamily="34" charset="0"/>
              </a:rPr>
              <a:t>Go to “Content” -&gt; “Project -&gt; “New</a:t>
            </a:r>
          </a:p>
          <a:p>
            <a:endParaRPr lang="en-US" sz="2000" dirty="0">
              <a:solidFill>
                <a:srgbClr val="000000"/>
              </a:solidFill>
              <a:ea typeface="SamsungOne 400" panose="020B0503030303020204" pitchFamily="34" charset="0"/>
            </a:endParaRPr>
          </a:p>
          <a:p>
            <a:r>
              <a:rPr lang="en-US" sz="1400" dirty="0">
                <a:solidFill>
                  <a:srgbClr val="000000"/>
                </a:solidFill>
                <a:ea typeface="SamsungOne 400" panose="020B0503030303020204" pitchFamily="34" charset="0"/>
              </a:rPr>
              <a:t>Before you start customization, provide basic information about project (Name, Location, Theme).</a:t>
            </a:r>
          </a:p>
          <a:p>
            <a:endParaRPr lang="en-US" sz="1400" dirty="0">
              <a:solidFill>
                <a:srgbClr val="000000"/>
              </a:solidFill>
              <a:ea typeface="SamsungOne 400" panose="020B0503030303020204" pitchFamily="34" charset="0"/>
            </a:endParaRPr>
          </a:p>
          <a:p>
            <a:r>
              <a:rPr lang="en-US" sz="1400" b="1" dirty="0">
                <a:solidFill>
                  <a:srgbClr val="000000"/>
                </a:solidFill>
                <a:ea typeface="SamsungOne 400" panose="020B0503030303020204" pitchFamily="34" charset="0"/>
              </a:rPr>
              <a:t>Location is crucial for Weather Information Widget.</a:t>
            </a:r>
          </a:p>
        </p:txBody>
      </p:sp>
    </p:spTree>
    <p:extLst>
      <p:ext uri="{BB962C8B-B14F-4D97-AF65-F5344CB8AC3E}">
        <p14:creationId xmlns:p14="http://schemas.microsoft.com/office/powerpoint/2010/main" val="133843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Basic Setup</a:t>
            </a:r>
            <a:endParaRPr lang="pl-PL" dirty="0">
              <a:latin typeface="+mn-lt"/>
            </a:endParaRPr>
          </a:p>
        </p:txBody>
      </p:sp>
      <p:sp>
        <p:nvSpPr>
          <p:cNvPr id="5" name="TextBox 4"/>
          <p:cNvSpPr txBox="1"/>
          <p:nvPr/>
        </p:nvSpPr>
        <p:spPr>
          <a:xfrm>
            <a:off x="299787" y="5114903"/>
            <a:ext cx="11122527" cy="1323439"/>
          </a:xfrm>
          <a:prstGeom prst="rect">
            <a:avLst/>
          </a:prstGeom>
          <a:noFill/>
        </p:spPr>
        <p:txBody>
          <a:bodyPr wrap="square" rtlCol="0">
            <a:spAutoFit/>
          </a:bodyPr>
          <a:lstStyle/>
          <a:p>
            <a:r>
              <a:rPr lang="en-US" sz="2000" b="1" dirty="0">
                <a:ea typeface="SamsungOne 400" panose="020B0503030303020204" pitchFamily="34" charset="0"/>
              </a:rPr>
              <a:t>Go to Settings -&gt; General, select the correct language for the Site, Time zone, Date and time formats, address and save the changes.</a:t>
            </a:r>
          </a:p>
          <a:p>
            <a:endParaRPr lang="en-US" sz="2000" b="1" dirty="0">
              <a:ea typeface="SamsungOne 400" panose="020B0503030303020204" pitchFamily="34" charset="0"/>
            </a:endParaRPr>
          </a:p>
          <a:p>
            <a:endParaRPr lang="en-US" sz="2000" b="1" dirty="0">
              <a:ea typeface="SamsungOne 400" panose="020B0503030303020204" pitchFamily="34" charset="0"/>
            </a:endParaRPr>
          </a:p>
        </p:txBody>
      </p:sp>
      <p:pic>
        <p:nvPicPr>
          <p:cNvPr id="2" name="Picture 1"/>
          <p:cNvPicPr>
            <a:picLocks noChangeAspect="1"/>
          </p:cNvPicPr>
          <p:nvPr/>
        </p:nvPicPr>
        <p:blipFill>
          <a:blip r:embed="rId3"/>
          <a:stretch>
            <a:fillRect/>
          </a:stretch>
        </p:blipFill>
        <p:spPr>
          <a:xfrm>
            <a:off x="892838" y="1070201"/>
            <a:ext cx="4202863" cy="3887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stretch>
            <a:fillRect/>
          </a:stretch>
        </p:blipFill>
        <p:spPr>
          <a:xfrm>
            <a:off x="6057901" y="989214"/>
            <a:ext cx="4574078" cy="4049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312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Create Home page</a:t>
            </a:r>
            <a:endParaRPr lang="pl-PL" dirty="0">
              <a:latin typeface="+mn-lt"/>
            </a:endParaRPr>
          </a:p>
        </p:txBody>
      </p:sp>
      <p:sp>
        <p:nvSpPr>
          <p:cNvPr id="5" name="TextBox 4"/>
          <p:cNvSpPr txBox="1"/>
          <p:nvPr/>
        </p:nvSpPr>
        <p:spPr>
          <a:xfrm>
            <a:off x="191971" y="2533415"/>
            <a:ext cx="3731636" cy="2800767"/>
          </a:xfrm>
          <a:prstGeom prst="rect">
            <a:avLst/>
          </a:prstGeom>
          <a:noFill/>
        </p:spPr>
        <p:txBody>
          <a:bodyPr wrap="square" rtlCol="0">
            <a:spAutoFit/>
          </a:bodyPr>
          <a:lstStyle/>
          <a:p>
            <a:r>
              <a:rPr lang="en-US" sz="1600" dirty="0">
                <a:ea typeface="SamsungOne 400" panose="020B0503030303020204" pitchFamily="34" charset="0"/>
              </a:rPr>
              <a:t>Go to </a:t>
            </a:r>
            <a:r>
              <a:rPr lang="en-US" sz="1600" b="1" dirty="0">
                <a:ea typeface="SamsungOne 400" panose="020B0503030303020204" pitchFamily="34" charset="0"/>
              </a:rPr>
              <a:t>Pages</a:t>
            </a:r>
            <a:r>
              <a:rPr lang="en-US" sz="1600" dirty="0">
                <a:ea typeface="SamsungOne 400" panose="020B0503030303020204" pitchFamily="34" charset="0"/>
              </a:rPr>
              <a:t> -&gt; </a:t>
            </a:r>
            <a:r>
              <a:rPr lang="en-US" sz="1600" b="1" dirty="0">
                <a:ea typeface="SamsungOne 400" panose="020B0503030303020204" pitchFamily="34" charset="0"/>
              </a:rPr>
              <a:t>Add new</a:t>
            </a:r>
            <a:r>
              <a:rPr lang="en-US" sz="1600" dirty="0">
                <a:ea typeface="SamsungOne 400" panose="020B0503030303020204" pitchFamily="34" charset="0"/>
              </a:rPr>
              <a:t>, give your newly created page a title (i.e. “Home”). And publish. </a:t>
            </a:r>
          </a:p>
          <a:p>
            <a:endParaRPr lang="en-US" sz="1600" dirty="0">
              <a:ea typeface="SamsungOne 400" panose="020B0503030303020204" pitchFamily="34" charset="0"/>
            </a:endParaRPr>
          </a:p>
          <a:p>
            <a:r>
              <a:rPr lang="en-US" sz="1600" dirty="0">
                <a:ea typeface="SamsungOne 400" panose="020B0503030303020204" pitchFamily="34" charset="0"/>
              </a:rPr>
              <a:t>Then go to </a:t>
            </a:r>
            <a:r>
              <a:rPr lang="en-US" sz="1600" b="1" dirty="0">
                <a:ea typeface="SamsungOne 400" panose="020B0503030303020204" pitchFamily="34" charset="0"/>
              </a:rPr>
              <a:t>Settings</a:t>
            </a:r>
            <a:r>
              <a:rPr lang="en-US" sz="1600" dirty="0">
                <a:ea typeface="SamsungOne 400" panose="020B0503030303020204" pitchFamily="34" charset="0"/>
              </a:rPr>
              <a:t> -&gt; </a:t>
            </a:r>
            <a:r>
              <a:rPr lang="en-US" sz="1600" b="1" dirty="0">
                <a:ea typeface="SamsungOne 400" panose="020B0503030303020204" pitchFamily="34" charset="0"/>
              </a:rPr>
              <a:t>General</a:t>
            </a:r>
            <a:r>
              <a:rPr lang="en-US" sz="1600" dirty="0">
                <a:ea typeface="SamsungOne 400" panose="020B0503030303020204" pitchFamily="34" charset="0"/>
              </a:rPr>
              <a:t>, and select the page in the “Homepage Content Page”.</a:t>
            </a:r>
          </a:p>
          <a:p>
            <a:endParaRPr lang="en-US" sz="1600" dirty="0">
              <a:ea typeface="SamsungOne 400" panose="020B0503030303020204" pitchFamily="34" charset="0"/>
            </a:endParaRPr>
          </a:p>
          <a:p>
            <a:r>
              <a:rPr lang="en-US" sz="1600" dirty="0">
                <a:ea typeface="SamsungOne 400" panose="020B0503030303020204" pitchFamily="34" charset="0"/>
              </a:rPr>
              <a:t>From now the Page “home” is considered the starting point of the project and all “Homepage” features are assigned to it.</a:t>
            </a:r>
          </a:p>
          <a:p>
            <a:endParaRPr lang="en-US" sz="1600" dirty="0">
              <a:ea typeface="SamsungOne 400" panose="020B0503030303020204" pitchFamily="34" charset="0"/>
            </a:endParaRPr>
          </a:p>
        </p:txBody>
      </p:sp>
      <p:pic>
        <p:nvPicPr>
          <p:cNvPr id="3" name="Picture 2"/>
          <p:cNvPicPr>
            <a:picLocks noChangeAspect="1"/>
          </p:cNvPicPr>
          <p:nvPr/>
        </p:nvPicPr>
        <p:blipFill>
          <a:blip r:embed="rId3"/>
          <a:stretch>
            <a:fillRect/>
          </a:stretch>
        </p:blipFill>
        <p:spPr>
          <a:xfrm>
            <a:off x="191971" y="1188113"/>
            <a:ext cx="4429125" cy="923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p:cNvSpPr/>
          <p:nvPr/>
        </p:nvSpPr>
        <p:spPr>
          <a:xfrm>
            <a:off x="2028305" y="1221971"/>
            <a:ext cx="756459" cy="3325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6"/>
          <p:cNvPicPr>
            <a:picLocks noChangeAspect="1"/>
          </p:cNvPicPr>
          <p:nvPr/>
        </p:nvPicPr>
        <p:blipFill>
          <a:blip r:embed="rId4"/>
          <a:stretch>
            <a:fillRect/>
          </a:stretch>
        </p:blipFill>
        <p:spPr>
          <a:xfrm>
            <a:off x="3991198" y="1188113"/>
            <a:ext cx="7576589" cy="2443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Oval 10"/>
          <p:cNvSpPr/>
          <p:nvPr/>
        </p:nvSpPr>
        <p:spPr>
          <a:xfrm>
            <a:off x="10811328" y="1124989"/>
            <a:ext cx="756459" cy="3325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Picture 8"/>
          <p:cNvPicPr>
            <a:picLocks noChangeAspect="1"/>
          </p:cNvPicPr>
          <p:nvPr/>
        </p:nvPicPr>
        <p:blipFill>
          <a:blip r:embed="rId5"/>
          <a:stretch>
            <a:fillRect/>
          </a:stretch>
        </p:blipFill>
        <p:spPr>
          <a:xfrm>
            <a:off x="5028594" y="4394835"/>
            <a:ext cx="4429125" cy="628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Down Arrow 11"/>
          <p:cNvSpPr/>
          <p:nvPr/>
        </p:nvSpPr>
        <p:spPr>
          <a:xfrm>
            <a:off x="7124007" y="3856854"/>
            <a:ext cx="655485" cy="4740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8019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Customize Home page</a:t>
            </a:r>
            <a:endParaRPr lang="pl-PL" dirty="0">
              <a:latin typeface="+mn-lt"/>
            </a:endParaRPr>
          </a:p>
        </p:txBody>
      </p:sp>
      <p:sp>
        <p:nvSpPr>
          <p:cNvPr id="5" name="TextBox 4"/>
          <p:cNvSpPr txBox="1"/>
          <p:nvPr/>
        </p:nvSpPr>
        <p:spPr>
          <a:xfrm>
            <a:off x="86583" y="1177371"/>
            <a:ext cx="4186159" cy="1815882"/>
          </a:xfrm>
          <a:prstGeom prst="rect">
            <a:avLst/>
          </a:prstGeom>
          <a:noFill/>
        </p:spPr>
        <p:txBody>
          <a:bodyPr wrap="square" rtlCol="0">
            <a:spAutoFit/>
          </a:bodyPr>
          <a:lstStyle/>
          <a:p>
            <a:r>
              <a:rPr lang="en-US" sz="1600" dirty="0">
                <a:ea typeface="SamsungOne 400" panose="020B0503030303020204" pitchFamily="34" charset="0"/>
              </a:rPr>
              <a:t>Go to </a:t>
            </a:r>
            <a:r>
              <a:rPr lang="en-US" sz="1600" b="1" dirty="0">
                <a:ea typeface="SamsungOne 400" panose="020B0503030303020204" pitchFamily="34" charset="0"/>
              </a:rPr>
              <a:t>Appearance</a:t>
            </a:r>
            <a:r>
              <a:rPr lang="en-US" sz="1600" dirty="0">
                <a:ea typeface="SamsungOne 400" panose="020B0503030303020204" pitchFamily="34" charset="0"/>
              </a:rPr>
              <a:t> -&gt; </a:t>
            </a:r>
            <a:r>
              <a:rPr lang="en-US" sz="1600" b="1" dirty="0">
                <a:ea typeface="SamsungOne 400" panose="020B0503030303020204" pitchFamily="34" charset="0"/>
              </a:rPr>
              <a:t>Customize-&gt; Look &amp; Feel</a:t>
            </a:r>
            <a:endParaRPr lang="en-US" sz="1600" dirty="0">
              <a:ea typeface="SamsungOne 400" panose="020B0503030303020204" pitchFamily="34" charset="0"/>
            </a:endParaRPr>
          </a:p>
          <a:p>
            <a:pPr marL="285750" indent="-285750">
              <a:buFont typeface="Arial" panose="020B0604020202020204" pitchFamily="34" charset="0"/>
              <a:buChar char="•"/>
            </a:pPr>
            <a:endParaRPr lang="en-US" sz="1600" dirty="0">
              <a:ea typeface="SamsungOne 400" panose="020B0503030303020204" pitchFamily="34" charset="0"/>
            </a:endParaRPr>
          </a:p>
          <a:p>
            <a:r>
              <a:rPr lang="en-US" sz="1600" dirty="0">
                <a:ea typeface="SamsungOne 400" panose="020B0503030303020204" pitchFamily="34" charset="0"/>
              </a:rPr>
              <a:t>Adjust settings of all Homepage widgets:</a:t>
            </a: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3" name="Picture 2"/>
          <p:cNvPicPr>
            <a:picLocks noChangeAspect="1"/>
          </p:cNvPicPr>
          <p:nvPr/>
        </p:nvPicPr>
        <p:blipFill>
          <a:blip r:embed="rId3"/>
          <a:stretch>
            <a:fillRect/>
          </a:stretch>
        </p:blipFill>
        <p:spPr>
          <a:xfrm>
            <a:off x="4939101" y="1177371"/>
            <a:ext cx="2447925" cy="76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p:cNvSpPr/>
          <p:nvPr/>
        </p:nvSpPr>
        <p:spPr>
          <a:xfrm>
            <a:off x="5993151" y="1230282"/>
            <a:ext cx="964275" cy="207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6"/>
          <p:cNvPicPr>
            <a:picLocks noChangeAspect="1"/>
          </p:cNvPicPr>
          <p:nvPr/>
        </p:nvPicPr>
        <p:blipFill>
          <a:blip r:embed="rId4"/>
          <a:stretch>
            <a:fillRect/>
          </a:stretch>
        </p:blipFill>
        <p:spPr>
          <a:xfrm>
            <a:off x="8354290" y="1230282"/>
            <a:ext cx="3657600" cy="666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8246226" y="1271846"/>
            <a:ext cx="1105593" cy="2737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Right Arrow 7"/>
          <p:cNvSpPr/>
          <p:nvPr/>
        </p:nvSpPr>
        <p:spPr>
          <a:xfrm>
            <a:off x="7619394" y="1408742"/>
            <a:ext cx="572800" cy="299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Picture 11"/>
          <p:cNvPicPr>
            <a:picLocks noChangeAspect="1"/>
          </p:cNvPicPr>
          <p:nvPr/>
        </p:nvPicPr>
        <p:blipFill>
          <a:blip r:embed="rId5"/>
          <a:stretch>
            <a:fillRect/>
          </a:stretch>
        </p:blipFill>
        <p:spPr>
          <a:xfrm>
            <a:off x="5062431" y="2244437"/>
            <a:ext cx="6949459" cy="3349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6"/>
          <a:stretch>
            <a:fillRect/>
          </a:stretch>
        </p:blipFill>
        <p:spPr>
          <a:xfrm>
            <a:off x="194648" y="2085312"/>
            <a:ext cx="3705225"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Down Arrow 13"/>
          <p:cNvSpPr/>
          <p:nvPr/>
        </p:nvSpPr>
        <p:spPr>
          <a:xfrm>
            <a:off x="9198033" y="1937821"/>
            <a:ext cx="307571" cy="2642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5175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Customize Home page</a:t>
            </a:r>
            <a:endParaRPr lang="pl-PL" dirty="0">
              <a:latin typeface="+mn-lt"/>
            </a:endParaRPr>
          </a:p>
        </p:txBody>
      </p:sp>
      <p:sp>
        <p:nvSpPr>
          <p:cNvPr id="5" name="TextBox 4"/>
          <p:cNvSpPr txBox="1"/>
          <p:nvPr/>
        </p:nvSpPr>
        <p:spPr>
          <a:xfrm>
            <a:off x="86583" y="1177372"/>
            <a:ext cx="5441381" cy="1815882"/>
          </a:xfrm>
          <a:prstGeom prst="rect">
            <a:avLst/>
          </a:prstGeom>
          <a:noFill/>
        </p:spPr>
        <p:txBody>
          <a:bodyPr wrap="square" rtlCol="0">
            <a:spAutoFit/>
          </a:bodyPr>
          <a:lstStyle/>
          <a:p>
            <a:r>
              <a:rPr lang="en-US" sz="1600" b="1" dirty="0">
                <a:ea typeface="SamsungOne 400" panose="020B0503030303020204" pitchFamily="34" charset="0"/>
              </a:rPr>
              <a:t>Logo: </a:t>
            </a:r>
            <a:r>
              <a:rPr lang="en-US" sz="1600" dirty="0">
                <a:ea typeface="SamsungOne 400" panose="020B0503030303020204" pitchFamily="34" charset="0"/>
              </a:rPr>
              <a:t>Adjust size and position. Change logo with </a:t>
            </a:r>
            <a:r>
              <a:rPr lang="en-US" sz="1600" b="1" dirty="0">
                <a:ea typeface="SamsungOne 400" panose="020B0503030303020204" pitchFamily="34" charset="0"/>
              </a:rPr>
              <a:t>Change image. </a:t>
            </a:r>
            <a:r>
              <a:rPr lang="en-US" sz="1600" dirty="0">
                <a:ea typeface="SamsungOne 400" panose="020B0503030303020204" pitchFamily="34" charset="0"/>
              </a:rPr>
              <a:t>Drag and drop file from desktop, no larger than 1GB.</a:t>
            </a:r>
            <a:endParaRPr lang="en-US" sz="1600" b="1" dirty="0">
              <a:ea typeface="SamsungOne 400" panose="020B0503030303020204" pitchFamily="34" charset="0"/>
            </a:endParaRPr>
          </a:p>
          <a:p>
            <a:endParaRPr lang="en-US" sz="1600" dirty="0">
              <a:ea typeface="SamsungOne 400" panose="020B0503030303020204" pitchFamily="34" charset="0"/>
            </a:endParaRP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2" name="Picture 1"/>
          <p:cNvPicPr>
            <a:picLocks noChangeAspect="1"/>
          </p:cNvPicPr>
          <p:nvPr/>
        </p:nvPicPr>
        <p:blipFill>
          <a:blip r:embed="rId3"/>
          <a:stretch>
            <a:fillRect/>
          </a:stretch>
        </p:blipFill>
        <p:spPr>
          <a:xfrm>
            <a:off x="375805" y="1923617"/>
            <a:ext cx="2628900" cy="4257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p:cNvSpPr/>
          <p:nvPr/>
        </p:nvSpPr>
        <p:spPr>
          <a:xfrm>
            <a:off x="939338" y="3416531"/>
            <a:ext cx="1122218" cy="432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Right Arrow 10"/>
          <p:cNvSpPr/>
          <p:nvPr/>
        </p:nvSpPr>
        <p:spPr>
          <a:xfrm>
            <a:off x="2489489" y="2724834"/>
            <a:ext cx="432262" cy="320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Picture 15"/>
          <p:cNvPicPr>
            <a:picLocks noChangeAspect="1"/>
          </p:cNvPicPr>
          <p:nvPr/>
        </p:nvPicPr>
        <p:blipFill>
          <a:blip r:embed="rId4"/>
          <a:stretch>
            <a:fillRect/>
          </a:stretch>
        </p:blipFill>
        <p:spPr>
          <a:xfrm>
            <a:off x="2961063" y="1923617"/>
            <a:ext cx="3038475" cy="1876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6427471" y="1177372"/>
            <a:ext cx="5441381" cy="2062103"/>
          </a:xfrm>
          <a:prstGeom prst="rect">
            <a:avLst/>
          </a:prstGeom>
          <a:noFill/>
        </p:spPr>
        <p:txBody>
          <a:bodyPr wrap="square" rtlCol="0">
            <a:spAutoFit/>
          </a:bodyPr>
          <a:lstStyle/>
          <a:p>
            <a:r>
              <a:rPr lang="en-US" sz="1600" b="1" dirty="0">
                <a:ea typeface="SamsungOne 400" panose="020B0503030303020204" pitchFamily="34" charset="0"/>
              </a:rPr>
              <a:t>Weather: </a:t>
            </a:r>
            <a:r>
              <a:rPr lang="en-US" sz="1600" dirty="0">
                <a:ea typeface="SamsungOne 400" panose="020B0503030303020204" pitchFamily="34" charset="0"/>
              </a:rPr>
              <a:t>Adjust size and position of weather widget. Set the units, font and color. The data will be presented basing on the location info from general settings menu.</a:t>
            </a:r>
            <a:endParaRPr lang="en-US" sz="1600" b="1" dirty="0">
              <a:ea typeface="SamsungOne 400" panose="020B0503030303020204" pitchFamily="34" charset="0"/>
            </a:endParaRPr>
          </a:p>
          <a:p>
            <a:endParaRPr lang="en-US" sz="1600" dirty="0">
              <a:ea typeface="SamsungOne 400" panose="020B0503030303020204" pitchFamily="34" charset="0"/>
            </a:endParaRP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18" name="Picture 17"/>
          <p:cNvPicPr>
            <a:picLocks noChangeAspect="1"/>
          </p:cNvPicPr>
          <p:nvPr/>
        </p:nvPicPr>
        <p:blipFill>
          <a:blip r:embed="rId5"/>
          <a:stretch>
            <a:fillRect/>
          </a:stretch>
        </p:blipFill>
        <p:spPr>
          <a:xfrm>
            <a:off x="7105389" y="2085313"/>
            <a:ext cx="3667125" cy="3876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996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dirty="0">
                <a:latin typeface="+mn-lt"/>
              </a:rPr>
              <a:t>Customize Home page</a:t>
            </a:r>
            <a:endParaRPr lang="pl-PL" dirty="0">
              <a:latin typeface="+mn-lt"/>
            </a:endParaRPr>
          </a:p>
        </p:txBody>
      </p:sp>
      <p:sp>
        <p:nvSpPr>
          <p:cNvPr id="5" name="TextBox 4"/>
          <p:cNvSpPr txBox="1"/>
          <p:nvPr/>
        </p:nvSpPr>
        <p:spPr>
          <a:xfrm>
            <a:off x="86583" y="1177372"/>
            <a:ext cx="5441381" cy="1815882"/>
          </a:xfrm>
          <a:prstGeom prst="rect">
            <a:avLst/>
          </a:prstGeom>
          <a:noFill/>
        </p:spPr>
        <p:txBody>
          <a:bodyPr wrap="square" rtlCol="0">
            <a:spAutoFit/>
          </a:bodyPr>
          <a:lstStyle/>
          <a:p>
            <a:r>
              <a:rPr lang="en-US" sz="1600" b="1" dirty="0">
                <a:ea typeface="SamsungOne 400" panose="020B0503030303020204" pitchFamily="34" charset="0"/>
              </a:rPr>
              <a:t>Date: </a:t>
            </a:r>
            <a:r>
              <a:rPr lang="en-US" sz="1600" dirty="0">
                <a:ea typeface="SamsungOne 400" panose="020B0503030303020204" pitchFamily="34" charset="0"/>
              </a:rPr>
              <a:t>Make sure to select correct Date format. You can also adjust the color, fonts, sizes and position of the widget.</a:t>
            </a:r>
            <a:endParaRPr lang="en-US" sz="1600" b="1" dirty="0">
              <a:ea typeface="SamsungOne 400" panose="020B0503030303020204" pitchFamily="34" charset="0"/>
            </a:endParaRPr>
          </a:p>
          <a:p>
            <a:endParaRPr lang="en-US" sz="1600" dirty="0">
              <a:ea typeface="SamsungOne 400" panose="020B0503030303020204" pitchFamily="34" charset="0"/>
            </a:endParaRP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sp>
        <p:nvSpPr>
          <p:cNvPr id="17" name="TextBox 16"/>
          <p:cNvSpPr txBox="1"/>
          <p:nvPr/>
        </p:nvSpPr>
        <p:spPr>
          <a:xfrm>
            <a:off x="6427471" y="1177372"/>
            <a:ext cx="5441381" cy="1815882"/>
          </a:xfrm>
          <a:prstGeom prst="rect">
            <a:avLst/>
          </a:prstGeom>
          <a:noFill/>
        </p:spPr>
        <p:txBody>
          <a:bodyPr wrap="square" rtlCol="0">
            <a:spAutoFit/>
          </a:bodyPr>
          <a:lstStyle/>
          <a:p>
            <a:r>
              <a:rPr lang="en-US" sz="1600" b="1" dirty="0">
                <a:ea typeface="SamsungOne 400" panose="020B0503030303020204" pitchFamily="34" charset="0"/>
              </a:rPr>
              <a:t>Time: </a:t>
            </a:r>
            <a:r>
              <a:rPr lang="en-US" sz="1600" dirty="0">
                <a:ea typeface="SamsungOne 400" panose="020B0503030303020204" pitchFamily="34" charset="0"/>
              </a:rPr>
              <a:t>Make sure to select correct time format. You can also adjust the color, fonts, sizes and position of the widget. </a:t>
            </a:r>
            <a:endParaRPr lang="en-US" sz="1600" b="1" dirty="0">
              <a:ea typeface="SamsungOne 400" panose="020B0503030303020204" pitchFamily="34" charset="0"/>
            </a:endParaRPr>
          </a:p>
          <a:p>
            <a:endParaRPr lang="en-US" sz="1600" dirty="0">
              <a:ea typeface="SamsungOne 400" panose="020B0503030303020204" pitchFamily="34" charset="0"/>
            </a:endParaRPr>
          </a:p>
          <a:p>
            <a:pPr marL="285750" indent="-285750">
              <a:buFont typeface="Arial" panose="020B0604020202020204" pitchFamily="34" charset="0"/>
              <a:buChar char="•"/>
            </a:pPr>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a:p>
            <a:endParaRPr lang="en-US" sz="1600" dirty="0">
              <a:ea typeface="SamsungOne 400" panose="020B0503030303020204" pitchFamily="34" charset="0"/>
            </a:endParaRPr>
          </a:p>
        </p:txBody>
      </p:sp>
      <p:pic>
        <p:nvPicPr>
          <p:cNvPr id="3" name="Picture 2"/>
          <p:cNvPicPr>
            <a:picLocks noChangeAspect="1"/>
          </p:cNvPicPr>
          <p:nvPr/>
        </p:nvPicPr>
        <p:blipFill>
          <a:blip r:embed="rId3"/>
          <a:stretch>
            <a:fillRect/>
          </a:stretch>
        </p:blipFill>
        <p:spPr>
          <a:xfrm>
            <a:off x="485775" y="2017230"/>
            <a:ext cx="3524250" cy="3400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a:off x="7208867" y="2017230"/>
            <a:ext cx="3638550" cy="337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1117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11599</TotalTime>
  <Words>3951</Words>
  <Application>Microsoft Office PowerPoint</Application>
  <PresentationFormat>Widescreen</PresentationFormat>
  <Paragraphs>426</Paragraphs>
  <Slides>35</Slides>
  <Notes>27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Maciej Waligora/Technical Support (VD) /SRPOL/Professional/Samsung Electronics</dc:creator>
  <cp:lastModifiedBy>Maciej Waligora/Technical Support (VD) /SRPOL/Professional/Samsung Electronics</cp:lastModifiedBy>
  <cp:revision>86</cp:revision>
  <dcterms:created xsi:type="dcterms:W3CDTF">2020-07-21T08:33:24Z</dcterms:created>
  <dcterms:modified xsi:type="dcterms:W3CDTF">2022-05-24T12:39:14Z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y fmtid="{D5CDD505-2E9C-101B-9397-08002B2CF9AE}" pid="3" name="NSCPROP_SA">
    <vt:lpwstr>C:\Users\m.waligora2\Desktop\Webinar project creation Lynk Cloud.pptx</vt:lpwstr>
  </property>
</Properties>
</file>