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46" r:id="rId3"/>
    <p:sldId id="347" r:id="rId4"/>
    <p:sldId id="340" r:id="rId5"/>
    <p:sldId id="338" r:id="rId6"/>
    <p:sldId id="345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00"/>
    <a:srgbClr val="0066FF"/>
    <a:srgbClr val="FFCC00"/>
    <a:srgbClr val="CC33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6" autoAdjust="0"/>
    <p:restoredTop sz="83355" autoAdjust="0"/>
  </p:normalViewPr>
  <p:slideViewPr>
    <p:cSldViewPr snapToGrid="0">
      <p:cViewPr varScale="1">
        <p:scale>
          <a:sx n="57" d="100"/>
          <a:sy n="57" d="100"/>
        </p:scale>
        <p:origin x="62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0B572-1F8C-4B84-A283-24B214072C60}" type="datetimeFigureOut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8B110-6E0C-45B3-8BDA-84C4FBB9BC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3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B110-6E0C-45B3-8BDA-84C4FBB9BC8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03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D26C-54CA-4D0C-859A-93F1AE55749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3519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D26C-54CA-4D0C-859A-93F1AE55749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018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B110-6E0C-45B3-8BDA-84C4FBB9BC8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128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B110-6E0C-45B3-8BDA-84C4FBB9BC8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4652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8B110-6E0C-45B3-8BDA-84C4FBB9BC8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293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CD4C-D335-4A83-8290-90F3EE818248}" type="datetimeFigureOut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F83F-D36F-4D29-A54C-0EAE822844C9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975" y="268479"/>
            <a:ext cx="2020716" cy="30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0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CD4C-D335-4A83-8290-90F3EE818248}" type="datetimeFigureOut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F83F-D36F-4D29-A54C-0EAE822844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43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CD4C-D335-4A83-8290-90F3EE818248}" type="datetimeFigureOut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F83F-D36F-4D29-A54C-0EAE822844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71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CD4C-D335-4A83-8290-90F3EE818248}" type="datetimeFigureOut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F83F-D36F-4D29-A54C-0EAE822844C9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975" y="268479"/>
            <a:ext cx="2020716" cy="30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5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CD4C-D335-4A83-8290-90F3EE818248}" type="datetimeFigureOut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F83F-D36F-4D29-A54C-0EAE822844C9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975" y="268479"/>
            <a:ext cx="2020716" cy="30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4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CD4C-D335-4A83-8290-90F3EE818248}" type="datetimeFigureOut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F83F-D36F-4D29-A54C-0EAE822844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42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CD4C-D335-4A83-8290-90F3EE818248}" type="datetimeFigureOut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F83F-D36F-4D29-A54C-0EAE822844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95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CD4C-D335-4A83-8290-90F3EE818248}" type="datetimeFigureOut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F83F-D36F-4D29-A54C-0EAE822844C9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975" y="268479"/>
            <a:ext cx="2020716" cy="30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5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CD4C-D335-4A83-8290-90F3EE818248}" type="datetimeFigureOut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F83F-D36F-4D29-A54C-0EAE822844C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465049" y="416108"/>
            <a:ext cx="57465" cy="554275"/>
          </a:xfrm>
          <a:prstGeom prst="rect">
            <a:avLst/>
          </a:prstGeom>
          <a:solidFill>
            <a:srgbClr val="948D85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ko-KR" altLang="en-US" sz="5400" dirty="0" smtClean="0">
              <a:ln w="952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Samsung Sharp Sans Medium" pitchFamily="2" charset="0"/>
              <a:cs typeface="Samsung Sharp Sans Medium" pitchFamily="2" charset="0"/>
            </a:endParaRPr>
          </a:p>
        </p:txBody>
      </p:sp>
      <p:pic>
        <p:nvPicPr>
          <p:cNvPr id="7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975" y="268479"/>
            <a:ext cx="2020716" cy="30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2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CD4C-D335-4A83-8290-90F3EE818248}" type="datetimeFigureOut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F83F-D36F-4D29-A54C-0EAE822844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61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CD4C-D335-4A83-8290-90F3EE818248}" type="datetimeFigureOut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F83F-D36F-4D29-A54C-0EAE822844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6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7CD4C-D335-4A83-8290-90F3EE818248}" type="datetimeFigureOut">
              <a:rPr lang="ko-KR" altLang="en-US" smtClean="0"/>
              <a:t>2020-09-17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8F83F-D36F-4D29-A54C-0EAE822844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916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.JP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0" b="35629"/>
          <a:stretch/>
        </p:blipFill>
        <p:spPr>
          <a:xfrm>
            <a:off x="-10619" y="1197030"/>
            <a:ext cx="12204000" cy="4459386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0" y="-1"/>
            <a:ext cx="6201295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-11289" y="-90312"/>
            <a:ext cx="6167474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/>
          <p:cNvCxnSpPr/>
          <p:nvPr/>
        </p:nvCxnSpPr>
        <p:spPr>
          <a:xfrm>
            <a:off x="566505" y="3946219"/>
            <a:ext cx="393084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4450" y="2749614"/>
            <a:ext cx="5238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amsungOneLatin 1000C" panose="020B0A06030303020204" pitchFamily="34" charset="0"/>
                <a:ea typeface="SamsungOneLatin 1000C" panose="020B0A06030303020204" pitchFamily="34" charset="0"/>
              </a:rPr>
              <a:t>SAMSUNG </a:t>
            </a:r>
            <a:endParaRPr lang="en-US" dirty="0" smtClean="0"/>
          </a:p>
          <a:p>
            <a:r>
              <a:rPr lang="en-US" b="1" dirty="0" smtClean="0">
                <a:latin typeface="SamsungOneLatin 700C" panose="020B0806030303020204" pitchFamily="34" charset="0"/>
                <a:ea typeface="SamsungOneLatin 700C" panose="020B0806030303020204" pitchFamily="34" charset="0"/>
              </a:rPr>
              <a:t>2020 HTV LINE- UP  |   LYNK Cloud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모서리가 둥근 직사각형 138"/>
          <p:cNvSpPr/>
          <p:nvPr/>
        </p:nvSpPr>
        <p:spPr>
          <a:xfrm>
            <a:off x="1565238" y="3862971"/>
            <a:ext cx="10195396" cy="2926403"/>
          </a:xfrm>
          <a:prstGeom prst="roundRect">
            <a:avLst>
              <a:gd name="adj" fmla="val 2312"/>
            </a:avLst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0070C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0">
              <a:lnSpc>
                <a:spcPct val="150000"/>
              </a:lnSpc>
              <a:defRPr/>
            </a:pPr>
            <a:endParaRPr lang="ko-KR" altLang="en-US" sz="1867" kern="0" dirty="0">
              <a:solidFill>
                <a:srgbClr val="E7E6E6">
                  <a:lumMod val="50000"/>
                </a:srgbClr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42" name="모서리가 둥근 직사각형 141"/>
          <p:cNvSpPr/>
          <p:nvPr/>
        </p:nvSpPr>
        <p:spPr>
          <a:xfrm>
            <a:off x="1562088" y="1527936"/>
            <a:ext cx="10198547" cy="2304752"/>
          </a:xfrm>
          <a:prstGeom prst="roundRect">
            <a:avLst>
              <a:gd name="adj" fmla="val 2967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0">
              <a:lnSpc>
                <a:spcPct val="150000"/>
              </a:lnSpc>
              <a:defRPr/>
            </a:pPr>
            <a:endParaRPr lang="ko-KR" altLang="en-US" sz="1867" kern="0" dirty="0">
              <a:solidFill>
                <a:srgbClr val="E7E6E6">
                  <a:lumMod val="50000"/>
                </a:srgbClr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148112" y="3974794"/>
            <a:ext cx="2255197" cy="304376"/>
          </a:xfrm>
          <a:prstGeom prst="rect">
            <a:avLst/>
          </a:prstGeom>
          <a:noFill/>
        </p:spPr>
        <p:txBody>
          <a:bodyPr wrap="square" lIns="77860" tIns="38924" rIns="77860" bIns="38924" rtlCol="0">
            <a:spAutoFit/>
          </a:bodyPr>
          <a:lstStyle/>
          <a:p>
            <a:pPr defTabSz="860549" latinLnBrk="0"/>
            <a:r>
              <a:rPr lang="en-US" altLang="ko-KR" sz="667" kern="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Tizen</a:t>
            </a:r>
            <a:r>
              <a:rPr lang="en-US" altLang="ko-KR" sz="667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4.0(Kant-M2e), REACH(IP/RF), </a:t>
            </a:r>
            <a:r>
              <a:rPr lang="en-US" altLang="ko-KR" sz="667" kern="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H.Browser</a:t>
            </a:r>
            <a:r>
              <a:rPr lang="en-US" altLang="ko-KR" sz="667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667" kern="0" dirty="0">
                <a:solidFill>
                  <a:prstClr val="black"/>
                </a:solidFill>
              </a:rPr>
              <a:t> </a:t>
            </a:r>
          </a:p>
          <a:p>
            <a:pPr defTabSz="860549" latinLnBrk="0"/>
            <a:endParaRPr lang="en-US" altLang="ko-KR" sz="133" kern="0" dirty="0">
              <a:solidFill>
                <a:srgbClr val="C00000"/>
              </a:solidFill>
            </a:endParaRPr>
          </a:p>
          <a:p>
            <a:pPr defTabSz="860549" latinLnBrk="0"/>
            <a:r>
              <a:rPr lang="en-US" altLang="ko-KR" sz="667" b="1" kern="0" dirty="0">
                <a:solidFill>
                  <a:srgbClr val="0000FF"/>
                </a:solidFill>
              </a:rPr>
              <a:t>LAN out</a:t>
            </a:r>
            <a:endParaRPr lang="ko-KR" altLang="en-US" sz="667" kern="0" dirty="0">
              <a:solidFill>
                <a:srgbClr val="0000FF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23" y="66002"/>
            <a:ext cx="7440149" cy="615555"/>
          </a:xfrm>
          <a:prstGeom prst="rect">
            <a:avLst/>
          </a:prstGeom>
          <a:noFill/>
        </p:spPr>
        <p:txBody>
          <a:bodyPr wrap="square" lIns="121859" tIns="60929" rIns="121859" bIns="6092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667" b="1" dirty="0">
                <a:solidFill>
                  <a:prstClr val="black"/>
                </a:solidFill>
              </a:rPr>
              <a:t>EU/CIS, 2020 Lineup Transition 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151805" y="190037"/>
            <a:ext cx="96000" cy="33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9" tIns="60929" rIns="121859" bIns="60929" rtlCol="0" anchor="ctr"/>
          <a:lstStyle/>
          <a:p>
            <a:pPr algn="ctr"/>
            <a:endParaRPr lang="ko-KR" altLang="en-US" sz="2400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38055" y="1220787"/>
            <a:ext cx="1012800" cy="288000"/>
          </a:xfrm>
          <a:prstGeom prst="roundRect">
            <a:avLst>
              <a:gd name="adj" fmla="val 0"/>
            </a:avLst>
          </a:prstGeom>
          <a:pattFill prst="dkUpDiag">
            <a:fgClr>
              <a:sysClr val="windowText" lastClr="000000">
                <a:lumMod val="65000"/>
                <a:lumOff val="35000"/>
              </a:sysClr>
            </a:fgClr>
            <a:bgClr>
              <a:sysClr val="windowText" lastClr="000000">
                <a:lumMod val="75000"/>
                <a:lumOff val="25000"/>
              </a:sysClr>
            </a:bgClr>
          </a:pattFill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vert="horz" lIns="0" tIns="0" rIns="0" bIns="0" rtlCol="0" anchor="ctr">
            <a:noAutofit/>
          </a:bodyPr>
          <a:lstStyle>
            <a:defPPr>
              <a:defRPr lang="ko-KR"/>
            </a:defPPr>
            <a:lvl1pPr indent="0" algn="ctr" defTabSz="810433">
              <a:spcBef>
                <a:spcPct val="50000"/>
              </a:spcBef>
              <a:buFont typeface="Arial" panose="020B0604020202020204" pitchFamily="34" charset="0"/>
              <a:buNone/>
              <a:defRPr sz="1600" b="1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맑은 고딕" panose="020B0503020000020004" pitchFamily="50" charset="-127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lt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lt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lt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lt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pPr defTabSz="1078322" latinLnBrk="0"/>
            <a:r>
              <a:rPr lang="en-US" altLang="ko-KR" sz="1333" kern="0" dirty="0"/>
              <a:t>Segment</a:t>
            </a:r>
          </a:p>
        </p:txBody>
      </p:sp>
      <p:sp>
        <p:nvSpPr>
          <p:cNvPr id="37" name="모서리가 둥근 직사각형 36"/>
          <p:cNvSpPr/>
          <p:nvPr/>
        </p:nvSpPr>
        <p:spPr>
          <a:xfrm>
            <a:off x="1810535" y="4038395"/>
            <a:ext cx="864852" cy="19049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5843" tIns="47915" rIns="95843" bIns="47915" rtlCol="0" anchor="ctr"/>
          <a:lstStyle/>
          <a:p>
            <a:pPr algn="ctr" defTabSz="1059268" latinLnBrk="0"/>
            <a:r>
              <a:rPr lang="en-US" altLang="ko-KR" sz="933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HJ690U</a:t>
            </a:r>
            <a:endParaRPr lang="ko-KR" altLang="en-US" sz="933" b="1" kern="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338055" y="1591336"/>
            <a:ext cx="1012800" cy="539853"/>
          </a:xfrm>
          <a:prstGeom prst="roundRect">
            <a:avLst>
              <a:gd name="adj" fmla="val 6330"/>
            </a:avLst>
          </a:prstGeom>
          <a:pattFill prst="pct50">
            <a:fgClr>
              <a:sysClr val="windowText" lastClr="000000">
                <a:lumMod val="85000"/>
                <a:lumOff val="15000"/>
              </a:sysClr>
            </a:fgClr>
            <a:bgClr>
              <a:sysClr val="windowText" lastClr="000000">
                <a:lumMod val="65000"/>
                <a:lumOff val="35000"/>
              </a:sysClr>
            </a:bgClr>
          </a:pattFill>
          <a:ln>
            <a:solidFill>
              <a:sysClr val="window" lastClr="FFFFFF">
                <a:lumMod val="65000"/>
              </a:sysClr>
            </a:solidFill>
            <a:prstDash val="solid"/>
          </a:ln>
        </p:spPr>
        <p:txBody>
          <a:bodyPr wrap="none" lIns="95843" tIns="47915" rIns="95843" bIns="47915" anchor="ctr" anchorCtr="0">
            <a:noAutofit/>
          </a:bodyPr>
          <a:lstStyle/>
          <a:p>
            <a:pPr algn="ctr" defTabSz="674242" latinLnBrk="0">
              <a:lnSpc>
                <a:spcPct val="50000"/>
              </a:lnSpc>
              <a:spcBef>
                <a:spcPct val="50000"/>
              </a:spcBef>
            </a:pPr>
            <a:r>
              <a:rPr lang="en-US" altLang="ko-KR" sz="1333" b="1" kern="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맑은 고딕" panose="020B0503020000020004" pitchFamily="50" charset="-127"/>
              </a:rPr>
              <a:t>Flagship</a:t>
            </a:r>
            <a:endParaRPr lang="en-US" altLang="ko-KR" sz="1200" b="1" kern="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맑은 고딕" panose="020B0503020000020004" pitchFamily="50" charset="-127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1562087" y="1220787"/>
            <a:ext cx="5040000" cy="288000"/>
          </a:xfrm>
          <a:prstGeom prst="roundRect">
            <a:avLst>
              <a:gd name="adj" fmla="val 0"/>
            </a:avLst>
          </a:prstGeom>
          <a:pattFill prst="dkUpDiag">
            <a:fgClr>
              <a:sysClr val="windowText" lastClr="000000">
                <a:lumMod val="65000"/>
                <a:lumOff val="35000"/>
              </a:sysClr>
            </a:fgClr>
            <a:bgClr>
              <a:sysClr val="windowText" lastClr="000000">
                <a:lumMod val="75000"/>
                <a:lumOff val="25000"/>
              </a:sysClr>
            </a:bgClr>
          </a:pattFill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vert="horz" lIns="0" tIns="0" rIns="0" bIns="0" rtlCol="0" anchor="ctr">
            <a:noAutofit/>
          </a:bodyPr>
          <a:lstStyle>
            <a:defPPr>
              <a:defRPr lang="ko-KR"/>
            </a:defPPr>
            <a:lvl1pPr indent="0" algn="ctr" defTabSz="810433">
              <a:spcBef>
                <a:spcPct val="50000"/>
              </a:spcBef>
              <a:buFont typeface="Arial" panose="020B0604020202020204" pitchFamily="34" charset="0"/>
              <a:buNone/>
              <a:defRPr sz="1600" b="1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맑은 고딕" panose="020B0503020000020004" pitchFamily="50" charset="-127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lt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lt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lt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lt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pPr defTabSz="1078322" latinLnBrk="0"/>
            <a:r>
              <a:rPr lang="en-US" altLang="ko-KR" sz="1333" kern="0" dirty="0"/>
              <a:t>2019</a:t>
            </a: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6736646" y="1220787"/>
            <a:ext cx="5023988" cy="288000"/>
          </a:xfrm>
          <a:prstGeom prst="roundRect">
            <a:avLst>
              <a:gd name="adj" fmla="val 0"/>
            </a:avLst>
          </a:prstGeom>
          <a:pattFill prst="dkUpDiag">
            <a:fgClr>
              <a:sysClr val="windowText" lastClr="000000">
                <a:lumMod val="65000"/>
                <a:lumOff val="35000"/>
              </a:sysClr>
            </a:fgClr>
            <a:bgClr>
              <a:sysClr val="windowText" lastClr="000000">
                <a:lumMod val="75000"/>
                <a:lumOff val="25000"/>
              </a:sysClr>
            </a:bgClr>
          </a:pattFill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vert="horz" lIns="0" tIns="0" rIns="0" bIns="0" rtlCol="0" anchor="ctr">
            <a:noAutofit/>
          </a:bodyPr>
          <a:lstStyle>
            <a:defPPr>
              <a:defRPr lang="ko-KR"/>
            </a:defPPr>
            <a:lvl1pPr indent="0" algn="ctr" defTabSz="810433">
              <a:spcBef>
                <a:spcPct val="50000"/>
              </a:spcBef>
              <a:buFont typeface="Arial" panose="020B0604020202020204" pitchFamily="34" charset="0"/>
              <a:buNone/>
              <a:defRPr sz="1600" b="1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맑은 고딕" panose="020B0503020000020004" pitchFamily="50" charset="-127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lt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lt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lt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lt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pPr defTabSz="1078322" latinLnBrk="0"/>
            <a:r>
              <a:rPr lang="en-US" altLang="ko-KR" sz="1333" kern="0" dirty="0"/>
              <a:t>2020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15681" y="4289609"/>
            <a:ext cx="1080019" cy="199423"/>
          </a:xfrm>
          <a:prstGeom prst="rect">
            <a:avLst/>
          </a:prstGeom>
          <a:noFill/>
        </p:spPr>
        <p:txBody>
          <a:bodyPr wrap="none" lIns="95843" tIns="47915" rIns="95843" bIns="47915" rtlCol="0">
            <a:spAutoFit/>
          </a:bodyPr>
          <a:lstStyle/>
          <a:p>
            <a:pPr defTabSz="1059268" latinLnBrk="0"/>
            <a:r>
              <a:rPr lang="en-US" altLang="ko-KR" sz="667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Tizen3.0, REACH(IP/RF)</a:t>
            </a:r>
            <a:endParaRPr lang="ko-KR" altLang="en-US" sz="667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338055" y="5942864"/>
            <a:ext cx="1012800" cy="846509"/>
          </a:xfrm>
          <a:prstGeom prst="roundRect">
            <a:avLst>
              <a:gd name="adj" fmla="val 6330"/>
            </a:avLst>
          </a:prstGeom>
          <a:pattFill prst="pct50">
            <a:fgClr>
              <a:sysClr val="windowText" lastClr="000000">
                <a:lumMod val="85000"/>
                <a:lumOff val="15000"/>
              </a:sysClr>
            </a:fgClr>
            <a:bgClr>
              <a:sysClr val="windowText" lastClr="000000">
                <a:lumMod val="65000"/>
                <a:lumOff val="35000"/>
              </a:sysClr>
            </a:bgClr>
          </a:pattFill>
          <a:ln>
            <a:solidFill>
              <a:sysClr val="window" lastClr="FFFFFF">
                <a:lumMod val="65000"/>
              </a:sysClr>
            </a:solidFill>
            <a:prstDash val="solid"/>
          </a:ln>
        </p:spPr>
        <p:txBody>
          <a:bodyPr wrap="none" lIns="95843" tIns="47915" rIns="95843" bIns="47915" anchor="ctr" anchorCtr="0">
            <a:noAutofit/>
          </a:bodyPr>
          <a:lstStyle/>
          <a:p>
            <a:pPr algn="ctr" defTabSz="674242" latinLnBrk="0">
              <a:lnSpc>
                <a:spcPct val="50000"/>
              </a:lnSpc>
              <a:spcBef>
                <a:spcPct val="50000"/>
              </a:spcBef>
            </a:pPr>
            <a:r>
              <a:rPr lang="en-US" altLang="ko-KR" sz="1333" b="1" kern="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맑은 고딕" panose="020B0503020000020004" pitchFamily="50" charset="-127"/>
              </a:rPr>
              <a:t>Vertical</a:t>
            </a:r>
          </a:p>
          <a:p>
            <a:pPr algn="ctr" defTabSz="674242" latinLnBrk="0">
              <a:lnSpc>
                <a:spcPct val="50000"/>
              </a:lnSpc>
              <a:spcBef>
                <a:spcPct val="50000"/>
              </a:spcBef>
            </a:pPr>
            <a:r>
              <a:rPr lang="en-US" altLang="ko-KR" sz="1333" b="1" kern="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맑은 고딕" panose="020B0503020000020004" pitchFamily="50" charset="-127"/>
              </a:rPr>
              <a:t>Dedicated</a:t>
            </a:r>
            <a:endParaRPr lang="en-US" altLang="ko-KR" sz="1200" b="1" kern="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맑은 고딕" panose="020B0503020000020004" pitchFamily="50" charset="-127"/>
            </a:endParaRPr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/>
          </p:nvPr>
        </p:nvGraphicFramePr>
        <p:xfrm>
          <a:off x="2698775" y="4035303"/>
          <a:ext cx="1320000" cy="196676"/>
        </p:xfrm>
        <a:graphic>
          <a:graphicData uri="http://schemas.openxmlformats.org/drawingml/2006/table">
            <a:tbl>
              <a:tblPr firstRow="1" bandRow="1"/>
              <a:tblGrid>
                <a:gridCol w="2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1133437285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2508560745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3162259997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2150135994"/>
                    </a:ext>
                  </a:extLst>
                </a:gridCol>
              </a:tblGrid>
              <a:tr h="196676">
                <a:tc>
                  <a:txBody>
                    <a:bodyPr/>
                    <a:lstStyle>
                      <a:lvl1pPr marL="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55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10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7655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0206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2757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531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397857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0412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43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49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55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75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모서리가 둥근 직사각형 46"/>
          <p:cNvSpPr/>
          <p:nvPr/>
        </p:nvSpPr>
        <p:spPr>
          <a:xfrm>
            <a:off x="1803303" y="5071486"/>
            <a:ext cx="864852" cy="19049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5843" tIns="47915" rIns="95843" bIns="47915" rtlCol="0" anchor="ctr"/>
          <a:lstStyle/>
          <a:p>
            <a:pPr algn="ctr" defTabSz="1059268" latinLnBrk="0"/>
            <a:r>
              <a:rPr lang="en-US" altLang="ko-KR" sz="933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HJ670U</a:t>
            </a:r>
            <a:endParaRPr lang="ko-KR" altLang="en-US" sz="933" b="1" kern="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1810605" y="5630850"/>
            <a:ext cx="864852" cy="190495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5843" tIns="47915" rIns="95843" bIns="47915" rtlCol="0" anchor="ctr"/>
          <a:lstStyle/>
          <a:p>
            <a:pPr algn="ctr" defTabSz="1059268" latinLnBrk="0"/>
            <a:r>
              <a:rPr lang="en-US" altLang="ko-KR" sz="933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HJ470</a:t>
            </a:r>
            <a:endParaRPr lang="ko-KR" altLang="en-US" sz="933" b="1" kern="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1803303" y="5351067"/>
            <a:ext cx="864852" cy="190495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5843" tIns="47915" rIns="95843" bIns="47915" rtlCol="0" anchor="ctr"/>
          <a:lstStyle/>
          <a:p>
            <a:pPr algn="ctr" defTabSz="1059268" latinLnBrk="0"/>
            <a:r>
              <a:rPr lang="en-US" altLang="ko-KR" sz="933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HE590</a:t>
            </a:r>
            <a:endParaRPr lang="ko-KR" altLang="en-US" sz="933" b="1" kern="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aphicFrame>
        <p:nvGraphicFramePr>
          <p:cNvPr id="58" name="표 57"/>
          <p:cNvGraphicFramePr>
            <a:graphicFrameLocks noGrp="1"/>
          </p:cNvGraphicFramePr>
          <p:nvPr>
            <p:extLst/>
          </p:nvPr>
        </p:nvGraphicFramePr>
        <p:xfrm>
          <a:off x="2691543" y="5068394"/>
          <a:ext cx="792000" cy="196676"/>
        </p:xfrm>
        <a:graphic>
          <a:graphicData uri="http://schemas.openxmlformats.org/drawingml/2006/table">
            <a:tbl>
              <a:tblPr firstRow="1" bandRow="1"/>
              <a:tblGrid>
                <a:gridCol w="2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1133437285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2508560745"/>
                    </a:ext>
                  </a:extLst>
                </a:gridCol>
              </a:tblGrid>
              <a:tr h="196676">
                <a:tc>
                  <a:txBody>
                    <a:bodyPr/>
                    <a:lstStyle>
                      <a:lvl1pPr marL="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55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10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7655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0206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2757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531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397857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0412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43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49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55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표 58"/>
          <p:cNvGraphicFramePr>
            <a:graphicFrameLocks noGrp="1"/>
          </p:cNvGraphicFramePr>
          <p:nvPr>
            <p:extLst/>
          </p:nvPr>
        </p:nvGraphicFramePr>
        <p:xfrm>
          <a:off x="2691543" y="5347975"/>
          <a:ext cx="528000" cy="196676"/>
        </p:xfrm>
        <a:graphic>
          <a:graphicData uri="http://schemas.openxmlformats.org/drawingml/2006/table">
            <a:tbl>
              <a:tblPr firstRow="1" bandRow="1"/>
              <a:tblGrid>
                <a:gridCol w="264000">
                  <a:extLst>
                    <a:ext uri="{9D8B030D-6E8A-4147-A177-3AD203B41FA5}">
                      <a16:colId xmlns:a16="http://schemas.microsoft.com/office/drawing/2014/main" val="1133437285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2508560745"/>
                    </a:ext>
                  </a:extLst>
                </a:gridCol>
              </a:tblGrid>
              <a:tr h="1966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6" name="직선 화살표 연결선 65"/>
          <p:cNvCxnSpPr/>
          <p:nvPr/>
        </p:nvCxnSpPr>
        <p:spPr>
          <a:xfrm>
            <a:off x="3467598" y="5166733"/>
            <a:ext cx="8017705" cy="24777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67" name="직선 화살표 연결선 66"/>
          <p:cNvCxnSpPr/>
          <p:nvPr/>
        </p:nvCxnSpPr>
        <p:spPr>
          <a:xfrm>
            <a:off x="3215680" y="5446314"/>
            <a:ext cx="8256072" cy="27095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tailEnd type="triangle"/>
          </a:ln>
          <a:effectLst/>
        </p:spPr>
      </p:cxnSp>
      <p:sp>
        <p:nvSpPr>
          <p:cNvPr id="73" name="모서리가 둥근 직사각형 72"/>
          <p:cNvSpPr/>
          <p:nvPr/>
        </p:nvSpPr>
        <p:spPr>
          <a:xfrm>
            <a:off x="338055" y="4966002"/>
            <a:ext cx="1012800" cy="919892"/>
          </a:xfrm>
          <a:prstGeom prst="roundRect">
            <a:avLst>
              <a:gd name="adj" fmla="val 6330"/>
            </a:avLst>
          </a:prstGeom>
          <a:pattFill prst="pct50">
            <a:fgClr>
              <a:sysClr val="windowText" lastClr="000000">
                <a:lumMod val="85000"/>
                <a:lumOff val="15000"/>
              </a:sysClr>
            </a:fgClr>
            <a:bgClr>
              <a:sysClr val="windowText" lastClr="000000">
                <a:lumMod val="65000"/>
                <a:lumOff val="35000"/>
              </a:sysClr>
            </a:bgClr>
          </a:pattFill>
          <a:ln>
            <a:solidFill>
              <a:sysClr val="window" lastClr="FFFFFF">
                <a:lumMod val="65000"/>
              </a:sysClr>
            </a:solidFill>
            <a:prstDash val="solid"/>
          </a:ln>
        </p:spPr>
        <p:txBody>
          <a:bodyPr wrap="none" lIns="95843" tIns="47915" rIns="95843" bIns="47915" anchor="ctr" anchorCtr="0">
            <a:noAutofit/>
          </a:bodyPr>
          <a:lstStyle/>
          <a:p>
            <a:pPr algn="ctr" defTabSz="674242" latinLnBrk="0">
              <a:lnSpc>
                <a:spcPct val="50000"/>
              </a:lnSpc>
              <a:spcBef>
                <a:spcPct val="50000"/>
              </a:spcBef>
            </a:pPr>
            <a:r>
              <a:rPr lang="en-US" altLang="ko-KR" sz="1333" b="1" kern="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맑은 고딕" panose="020B0503020000020004" pitchFamily="50" charset="-127"/>
              </a:rPr>
              <a:t>Entry</a:t>
            </a:r>
          </a:p>
        </p:txBody>
      </p:sp>
      <p:sp>
        <p:nvSpPr>
          <p:cNvPr id="74" name="모서리가 둥근 직사각형 73"/>
          <p:cNvSpPr/>
          <p:nvPr/>
        </p:nvSpPr>
        <p:spPr>
          <a:xfrm>
            <a:off x="338055" y="3129620"/>
            <a:ext cx="1012800" cy="1780765"/>
          </a:xfrm>
          <a:prstGeom prst="roundRect">
            <a:avLst>
              <a:gd name="adj" fmla="val 6330"/>
            </a:avLst>
          </a:prstGeom>
          <a:pattFill prst="pct50">
            <a:fgClr>
              <a:sysClr val="windowText" lastClr="000000">
                <a:lumMod val="85000"/>
                <a:lumOff val="15000"/>
              </a:sysClr>
            </a:fgClr>
            <a:bgClr>
              <a:sysClr val="windowText" lastClr="000000">
                <a:lumMod val="65000"/>
                <a:lumOff val="35000"/>
              </a:sysClr>
            </a:bgClr>
          </a:pattFill>
          <a:ln>
            <a:solidFill>
              <a:sysClr val="window" lastClr="FFFFFF">
                <a:lumMod val="65000"/>
              </a:sysClr>
            </a:solidFill>
            <a:prstDash val="solid"/>
          </a:ln>
        </p:spPr>
        <p:txBody>
          <a:bodyPr wrap="none" lIns="95843" tIns="47915" rIns="95843" bIns="47915" anchor="ctr" anchorCtr="0">
            <a:noAutofit/>
          </a:bodyPr>
          <a:lstStyle/>
          <a:p>
            <a:pPr algn="ctr" defTabSz="674242" latinLnBrk="0">
              <a:lnSpc>
                <a:spcPct val="50000"/>
              </a:lnSpc>
              <a:spcBef>
                <a:spcPct val="50000"/>
              </a:spcBef>
            </a:pPr>
            <a:r>
              <a:rPr lang="en-US" altLang="ko-KR" sz="1333" b="1" kern="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맑은 고딕" panose="020B0503020000020004" pitchFamily="50" charset="-127"/>
              </a:rPr>
              <a:t>Main</a:t>
            </a:r>
          </a:p>
          <a:p>
            <a:pPr algn="ctr" defTabSz="674242" latinLnBrk="0">
              <a:lnSpc>
                <a:spcPct val="50000"/>
              </a:lnSpc>
              <a:spcBef>
                <a:spcPct val="50000"/>
              </a:spcBef>
            </a:pPr>
            <a:r>
              <a:rPr lang="en-US" altLang="ko-KR" sz="1333" b="1" kern="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맑은 고딕" panose="020B0503020000020004" pitchFamily="50" charset="-127"/>
              </a:rPr>
              <a:t>stream</a:t>
            </a:r>
          </a:p>
        </p:txBody>
      </p:sp>
      <p:cxnSp>
        <p:nvCxnSpPr>
          <p:cNvPr id="76" name="직선 화살표 연결선 75"/>
          <p:cNvCxnSpPr/>
          <p:nvPr/>
        </p:nvCxnSpPr>
        <p:spPr>
          <a:xfrm flipV="1">
            <a:off x="3475941" y="4717889"/>
            <a:ext cx="7952888" cy="17001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82" name="직선 화살표 연결선 81"/>
          <p:cNvCxnSpPr/>
          <p:nvPr/>
        </p:nvCxnSpPr>
        <p:spPr>
          <a:xfrm flipV="1">
            <a:off x="4024336" y="4119251"/>
            <a:ext cx="7434213" cy="0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tailEnd type="triangle"/>
          </a:ln>
          <a:effectLst/>
        </p:spPr>
      </p:cxnSp>
      <p:sp>
        <p:nvSpPr>
          <p:cNvPr id="95" name="모서리가 둥근 직사각형 94"/>
          <p:cNvSpPr/>
          <p:nvPr/>
        </p:nvSpPr>
        <p:spPr>
          <a:xfrm>
            <a:off x="11185609" y="68627"/>
            <a:ext cx="864852" cy="190495"/>
          </a:xfrm>
          <a:prstGeom prst="roundRect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5843" tIns="47915" rIns="95843" bIns="47915" rtlCol="0" anchor="ctr"/>
          <a:lstStyle/>
          <a:p>
            <a:pPr algn="ctr" defTabSz="1059268" latinLnBrk="0"/>
            <a:r>
              <a:rPr lang="en-US" altLang="ko-KR" sz="933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QLED</a:t>
            </a:r>
            <a:endParaRPr lang="ko-KR" altLang="en-US" sz="933" b="1" kern="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96" name="모서리가 둥근 직사각형 95"/>
          <p:cNvSpPr/>
          <p:nvPr/>
        </p:nvSpPr>
        <p:spPr>
          <a:xfrm>
            <a:off x="11187507" y="290421"/>
            <a:ext cx="864852" cy="19049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5843" tIns="47915" rIns="95843" bIns="47915" rtlCol="0" anchor="ctr"/>
          <a:lstStyle/>
          <a:p>
            <a:pPr algn="ctr" defTabSz="1059268" latinLnBrk="0"/>
            <a:r>
              <a:rPr lang="en-US" altLang="ko-KR" sz="933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UHD</a:t>
            </a:r>
            <a:endParaRPr lang="ko-KR" altLang="en-US" sz="933" b="1" kern="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97" name="모서리가 둥근 직사각형 96"/>
          <p:cNvSpPr/>
          <p:nvPr/>
        </p:nvSpPr>
        <p:spPr>
          <a:xfrm>
            <a:off x="11184566" y="533043"/>
            <a:ext cx="864852" cy="190495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5843" tIns="47915" rIns="95843" bIns="47915" rtlCol="0" anchor="ctr"/>
          <a:lstStyle/>
          <a:p>
            <a:pPr algn="ctr" defTabSz="1059268" latinLnBrk="0"/>
            <a:r>
              <a:rPr lang="en-US" altLang="ko-KR" sz="933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FHD</a:t>
            </a:r>
            <a:endParaRPr lang="ko-KR" altLang="en-US" sz="933" b="1" kern="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cxnSp>
        <p:nvCxnSpPr>
          <p:cNvPr id="99" name="직선 화살표 연결선 98"/>
          <p:cNvCxnSpPr/>
          <p:nvPr/>
        </p:nvCxnSpPr>
        <p:spPr>
          <a:xfrm>
            <a:off x="9198221" y="2360059"/>
            <a:ext cx="23040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98" name="모서리가 둥근 직사각형 97"/>
          <p:cNvSpPr/>
          <p:nvPr/>
        </p:nvSpPr>
        <p:spPr>
          <a:xfrm>
            <a:off x="7246269" y="2228852"/>
            <a:ext cx="864852" cy="222923"/>
          </a:xfrm>
          <a:prstGeom prst="roundRect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5843" tIns="47915" rIns="95843" bIns="47915" rtlCol="0" anchor="ctr"/>
          <a:lstStyle/>
          <a:p>
            <a:pPr algn="ctr" defTabSz="1059268" latinLnBrk="0"/>
            <a:r>
              <a:rPr lang="en-US" altLang="ko-KR" sz="1000" kern="0" dirty="0" smtClean="0">
                <a:solidFill>
                  <a:prstClr val="white"/>
                </a:solidFill>
              </a:rPr>
              <a:t>HTS030</a:t>
            </a:r>
            <a:endParaRPr lang="en-US" altLang="ko-KR" sz="1000" kern="0" dirty="0">
              <a:solidFill>
                <a:prstClr val="white"/>
              </a:solidFill>
            </a:endParaRPr>
          </a:p>
        </p:txBody>
      </p:sp>
      <p:cxnSp>
        <p:nvCxnSpPr>
          <p:cNvPr id="113" name="직선 화살표 연결선 112"/>
          <p:cNvCxnSpPr/>
          <p:nvPr/>
        </p:nvCxnSpPr>
        <p:spPr>
          <a:xfrm>
            <a:off x="3475941" y="5739637"/>
            <a:ext cx="7968000" cy="0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tailEnd type="triangle"/>
          </a:ln>
          <a:effectLst/>
        </p:spPr>
      </p:cxnSp>
      <p:graphicFrame>
        <p:nvGraphicFramePr>
          <p:cNvPr id="106" name="표 105"/>
          <p:cNvGraphicFramePr>
            <a:graphicFrameLocks noGrp="1"/>
          </p:cNvGraphicFramePr>
          <p:nvPr>
            <p:extLst/>
          </p:nvPr>
        </p:nvGraphicFramePr>
        <p:xfrm>
          <a:off x="2708040" y="5641299"/>
          <a:ext cx="792000" cy="196676"/>
        </p:xfrm>
        <a:graphic>
          <a:graphicData uri="http://schemas.openxmlformats.org/drawingml/2006/table">
            <a:tbl>
              <a:tblPr firstRow="1" bandRow="1"/>
              <a:tblGrid>
                <a:gridCol w="264000">
                  <a:extLst>
                    <a:ext uri="{9D8B030D-6E8A-4147-A177-3AD203B41FA5}">
                      <a16:colId xmlns:a16="http://schemas.microsoft.com/office/drawing/2014/main" val="1133437285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2508560745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3162259997"/>
                    </a:ext>
                  </a:extLst>
                </a:gridCol>
              </a:tblGrid>
              <a:tr h="1966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43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4" name="모서리가 둥근 직사각형 133"/>
          <p:cNvSpPr/>
          <p:nvPr/>
        </p:nvSpPr>
        <p:spPr>
          <a:xfrm>
            <a:off x="1810310" y="4642857"/>
            <a:ext cx="864852" cy="190495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5843" tIns="47915" rIns="95843" bIns="47915" rtlCol="0" anchor="ctr"/>
          <a:lstStyle/>
          <a:p>
            <a:pPr algn="ctr" defTabSz="1059294" latinLnBrk="0"/>
            <a:r>
              <a:rPr lang="en-US" altLang="ko-KR" sz="933" b="1" kern="0" dirty="0">
                <a:solidFill>
                  <a:prstClr val="white"/>
                </a:solidFill>
              </a:rPr>
              <a:t>HE690</a:t>
            </a:r>
            <a:endParaRPr lang="ko-KR" altLang="en-US" sz="933" b="1" kern="0" dirty="0">
              <a:solidFill>
                <a:prstClr val="white"/>
              </a:solidFill>
            </a:endParaRPr>
          </a:p>
        </p:txBody>
      </p:sp>
      <p:sp>
        <p:nvSpPr>
          <p:cNvPr id="140" name="모서리가 둥근 직사각형 139"/>
          <p:cNvSpPr/>
          <p:nvPr/>
        </p:nvSpPr>
        <p:spPr>
          <a:xfrm>
            <a:off x="1810310" y="4374626"/>
            <a:ext cx="864852" cy="190495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5843" tIns="47915" rIns="95843" bIns="47915" rtlCol="0" anchor="ctr"/>
          <a:lstStyle/>
          <a:p>
            <a:pPr algn="ctr" defTabSz="1059294" latinLnBrk="0"/>
            <a:r>
              <a:rPr lang="en-US" altLang="ko-KR" sz="933" b="1" kern="0" dirty="0">
                <a:solidFill>
                  <a:prstClr val="white"/>
                </a:solidFill>
              </a:rPr>
              <a:t>HF690</a:t>
            </a:r>
            <a:endParaRPr lang="ko-KR" altLang="en-US" sz="933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141" name="표 140"/>
          <p:cNvGraphicFramePr>
            <a:graphicFrameLocks noGrp="1"/>
          </p:cNvGraphicFramePr>
          <p:nvPr>
            <p:extLst/>
          </p:nvPr>
        </p:nvGraphicFramePr>
        <p:xfrm>
          <a:off x="2714745" y="4359166"/>
          <a:ext cx="507794" cy="194476"/>
        </p:xfrm>
        <a:graphic>
          <a:graphicData uri="http://schemas.openxmlformats.org/drawingml/2006/table">
            <a:tbl>
              <a:tblPr firstRow="1" bandRow="1"/>
              <a:tblGrid>
                <a:gridCol w="253897">
                  <a:extLst>
                    <a:ext uri="{9D8B030D-6E8A-4147-A177-3AD203B41FA5}">
                      <a16:colId xmlns:a16="http://schemas.microsoft.com/office/drawing/2014/main" val="1133437285"/>
                    </a:ext>
                  </a:extLst>
                </a:gridCol>
                <a:gridCol w="253897">
                  <a:extLst>
                    <a:ext uri="{9D8B030D-6E8A-4147-A177-3AD203B41FA5}">
                      <a16:colId xmlns:a16="http://schemas.microsoft.com/office/drawing/2014/main" val="3162259997"/>
                    </a:ext>
                  </a:extLst>
                </a:gridCol>
              </a:tblGrid>
              <a:tr h="1944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ea"/>
                          <a:ea typeface="+mn-ea"/>
                        </a:rPr>
                        <a:t>43</a:t>
                      </a:r>
                      <a:endParaRPr lang="ko-KR" altLang="en-US" sz="800" b="1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8" name="TextBox 187"/>
          <p:cNvSpPr txBox="1"/>
          <p:nvPr/>
        </p:nvSpPr>
        <p:spPr>
          <a:xfrm>
            <a:off x="3311692" y="5274052"/>
            <a:ext cx="966205" cy="199423"/>
          </a:xfrm>
          <a:prstGeom prst="rect">
            <a:avLst/>
          </a:prstGeom>
          <a:noFill/>
        </p:spPr>
        <p:txBody>
          <a:bodyPr wrap="none" lIns="95843" tIns="47915" rIns="95843" bIns="47915" rtlCol="0">
            <a:spAutoFit/>
          </a:bodyPr>
          <a:lstStyle/>
          <a:p>
            <a:pPr defTabSz="1059268" latinLnBrk="0"/>
            <a:r>
              <a:rPr lang="en-US" altLang="ko-KR" sz="667" kern="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Orsay</a:t>
            </a:r>
            <a:r>
              <a:rPr lang="en-US" altLang="ko-KR" sz="667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REACH(IP/RF)</a:t>
            </a:r>
            <a:endParaRPr lang="ko-KR" altLang="en-US" sz="667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380167" y="2206356"/>
            <a:ext cx="2092431" cy="312402"/>
          </a:xfrm>
          <a:prstGeom prst="rect">
            <a:avLst/>
          </a:prstGeom>
          <a:noFill/>
        </p:spPr>
        <p:txBody>
          <a:bodyPr wrap="square" lIns="95843" tIns="47915" rIns="95843" bIns="47915" rtlCol="0">
            <a:spAutoFit/>
          </a:bodyPr>
          <a:lstStyle/>
          <a:p>
            <a:pPr defTabSz="1059268" latinLnBrk="0">
              <a:lnSpc>
                <a:spcPct val="70000"/>
              </a:lnSpc>
            </a:pPr>
            <a:r>
              <a:rPr lang="en-US" altLang="ko-KR" sz="667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Tizen5.5(Nike-M), QLED, Art mode, No RJ12</a:t>
            </a:r>
          </a:p>
          <a:p>
            <a:pPr defTabSz="1059268" latinLnBrk="0">
              <a:lnSpc>
                <a:spcPct val="70000"/>
              </a:lnSpc>
            </a:pPr>
            <a:endParaRPr lang="en-US" altLang="ko-KR" sz="667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defTabSz="1059268" latinLnBrk="0">
              <a:lnSpc>
                <a:spcPct val="70000"/>
              </a:lnSpc>
            </a:pPr>
            <a:r>
              <a:rPr lang="en-US" altLang="ko-KR" sz="667" kern="0" dirty="0">
                <a:solidFill>
                  <a:prstClr val="black"/>
                </a:solidFill>
              </a:rPr>
              <a:t>LYNK Cloud, Smart Apps, </a:t>
            </a:r>
            <a:r>
              <a:rPr lang="en-US" altLang="ko-KR" sz="667" b="1" kern="0" dirty="0">
                <a:solidFill>
                  <a:srgbClr val="C00000"/>
                </a:solidFill>
              </a:rPr>
              <a:t>H.Browser1.0(Nov)</a:t>
            </a:r>
            <a:endParaRPr lang="ko-KR" altLang="en-US" sz="667" b="1" kern="0" dirty="0">
              <a:solidFill>
                <a:srgbClr val="C00000"/>
              </a:solidFill>
            </a:endParaRPr>
          </a:p>
        </p:txBody>
      </p:sp>
      <p:graphicFrame>
        <p:nvGraphicFramePr>
          <p:cNvPr id="77" name="표 76"/>
          <p:cNvGraphicFramePr>
            <a:graphicFrameLocks noGrp="1"/>
          </p:cNvGraphicFramePr>
          <p:nvPr>
            <p:extLst/>
          </p:nvPr>
        </p:nvGraphicFramePr>
        <p:xfrm>
          <a:off x="2704237" y="4637533"/>
          <a:ext cx="761691" cy="194476"/>
        </p:xfrm>
        <a:graphic>
          <a:graphicData uri="http://schemas.openxmlformats.org/drawingml/2006/table">
            <a:tbl>
              <a:tblPr firstRow="1" bandRow="1"/>
              <a:tblGrid>
                <a:gridCol w="253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97">
                  <a:extLst>
                    <a:ext uri="{9D8B030D-6E8A-4147-A177-3AD203B41FA5}">
                      <a16:colId xmlns:a16="http://schemas.microsoft.com/office/drawing/2014/main" val="1133437285"/>
                    </a:ext>
                  </a:extLst>
                </a:gridCol>
                <a:gridCol w="253897">
                  <a:extLst>
                    <a:ext uri="{9D8B030D-6E8A-4147-A177-3AD203B41FA5}">
                      <a16:colId xmlns:a16="http://schemas.microsoft.com/office/drawing/2014/main" val="3162259997"/>
                    </a:ext>
                  </a:extLst>
                </a:gridCol>
              </a:tblGrid>
              <a:tr h="194476">
                <a:tc>
                  <a:txBody>
                    <a:bodyPr/>
                    <a:lstStyle>
                      <a:lvl1pPr marL="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55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10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7655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0206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2757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531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397857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0412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24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ea"/>
                          <a:ea typeface="+mn-ea"/>
                        </a:rPr>
                        <a:t>32</a:t>
                      </a:r>
                      <a:endParaRPr lang="ko-KR" altLang="en-US" sz="800" b="1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ea"/>
                          <a:ea typeface="+mn-ea"/>
                        </a:rPr>
                        <a:t>43</a:t>
                      </a:r>
                      <a:endParaRPr lang="ko-KR" altLang="en-US" sz="800" b="1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" name="모서리가 둥근 직사각형 80"/>
          <p:cNvSpPr/>
          <p:nvPr/>
        </p:nvSpPr>
        <p:spPr>
          <a:xfrm>
            <a:off x="6964747" y="4023473"/>
            <a:ext cx="864852" cy="19049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5843" tIns="47915" rIns="95843" bIns="47915" rtlCol="0" anchor="ctr"/>
          <a:lstStyle/>
          <a:p>
            <a:pPr algn="ctr" defTabSz="1059268" latinLnBrk="0"/>
            <a:r>
              <a:rPr lang="en-US" altLang="ko-KR" sz="933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HT690U</a:t>
            </a:r>
            <a:endParaRPr lang="ko-KR" altLang="en-US" sz="933" b="1" kern="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aphicFrame>
        <p:nvGraphicFramePr>
          <p:cNvPr id="87" name="표 86"/>
          <p:cNvGraphicFramePr>
            <a:graphicFrameLocks noGrp="1"/>
          </p:cNvGraphicFramePr>
          <p:nvPr>
            <p:extLst/>
          </p:nvPr>
        </p:nvGraphicFramePr>
        <p:xfrm>
          <a:off x="7829199" y="4029435"/>
          <a:ext cx="1320000" cy="196676"/>
        </p:xfrm>
        <a:graphic>
          <a:graphicData uri="http://schemas.openxmlformats.org/drawingml/2006/table">
            <a:tbl>
              <a:tblPr firstRow="1" bandRow="1"/>
              <a:tblGrid>
                <a:gridCol w="2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1133437285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2508560745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3162259997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2150135994"/>
                    </a:ext>
                  </a:extLst>
                </a:gridCol>
              </a:tblGrid>
              <a:tr h="196676">
                <a:tc>
                  <a:txBody>
                    <a:bodyPr/>
                    <a:lstStyle>
                      <a:lvl1pPr marL="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55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10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7655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0206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2757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531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397857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0412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43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55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75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2" name="직선 화살표 연결선 91"/>
          <p:cNvCxnSpPr>
            <a:stCxn id="87" idx="3"/>
          </p:cNvCxnSpPr>
          <p:nvPr/>
        </p:nvCxnSpPr>
        <p:spPr>
          <a:xfrm>
            <a:off x="9149199" y="4127773"/>
            <a:ext cx="2314912" cy="799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03" name="모서리가 둥근 직사각형 102"/>
          <p:cNvSpPr/>
          <p:nvPr/>
        </p:nvSpPr>
        <p:spPr>
          <a:xfrm>
            <a:off x="7253419" y="5093059"/>
            <a:ext cx="864852" cy="19049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5843" tIns="47915" rIns="95843" bIns="47915" rtlCol="0" anchor="ctr"/>
          <a:lstStyle/>
          <a:p>
            <a:pPr algn="ctr" defTabSz="1059268" latinLnBrk="0"/>
            <a:r>
              <a:rPr lang="en-US" altLang="ko-KR" sz="933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HT670U</a:t>
            </a:r>
            <a:endParaRPr lang="ko-KR" altLang="en-US" sz="933" b="1" kern="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aphicFrame>
        <p:nvGraphicFramePr>
          <p:cNvPr id="104" name="표 103"/>
          <p:cNvGraphicFramePr>
            <a:graphicFrameLocks noGrp="1"/>
          </p:cNvGraphicFramePr>
          <p:nvPr>
            <p:extLst/>
          </p:nvPr>
        </p:nvGraphicFramePr>
        <p:xfrm>
          <a:off x="8117871" y="5099022"/>
          <a:ext cx="792000" cy="196676"/>
        </p:xfrm>
        <a:graphic>
          <a:graphicData uri="http://schemas.openxmlformats.org/drawingml/2006/table">
            <a:tbl>
              <a:tblPr firstRow="1" bandRow="1"/>
              <a:tblGrid>
                <a:gridCol w="2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1133437285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2508560745"/>
                    </a:ext>
                  </a:extLst>
                </a:gridCol>
              </a:tblGrid>
              <a:tr h="196676">
                <a:tc>
                  <a:txBody>
                    <a:bodyPr/>
                    <a:lstStyle>
                      <a:lvl1pPr marL="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55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10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7655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0206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2757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531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397857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0412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43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55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5" name="직선 화살표 연결선 104"/>
          <p:cNvCxnSpPr>
            <a:stCxn id="104" idx="3"/>
          </p:cNvCxnSpPr>
          <p:nvPr/>
        </p:nvCxnSpPr>
        <p:spPr>
          <a:xfrm flipV="1">
            <a:off x="8909871" y="5187810"/>
            <a:ext cx="2550476" cy="9549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9173632" y="5044381"/>
            <a:ext cx="2255197" cy="201719"/>
          </a:xfrm>
          <a:prstGeom prst="rect">
            <a:avLst/>
          </a:prstGeom>
          <a:noFill/>
        </p:spPr>
        <p:txBody>
          <a:bodyPr wrap="square" lIns="77860" tIns="38924" rIns="77860" bIns="38924" rtlCol="0">
            <a:spAutoFit/>
          </a:bodyPr>
          <a:lstStyle/>
          <a:p>
            <a:pPr defTabSz="1059268" latinLnBrk="0"/>
            <a:r>
              <a:rPr lang="en-US" altLang="ko-KR" sz="667" kern="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Tizen</a:t>
            </a:r>
            <a:r>
              <a:rPr lang="en-US" altLang="ko-KR" sz="667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4.0(Kant-M2e), REACH(RF), </a:t>
            </a:r>
            <a:r>
              <a:rPr lang="en-US" altLang="ko-KR" sz="667" kern="0" dirty="0">
                <a:solidFill>
                  <a:prstClr val="black"/>
                </a:solidFill>
              </a:rPr>
              <a:t>RJ12</a:t>
            </a:r>
            <a:endParaRPr lang="ko-KR" altLang="en-US" sz="667" kern="0" dirty="0">
              <a:solidFill>
                <a:prstClr val="black"/>
              </a:solidFill>
            </a:endParaRPr>
          </a:p>
          <a:p>
            <a:pPr defTabSz="860549" latinLnBrk="0"/>
            <a:endParaRPr lang="en-US" altLang="ko-KR" sz="133" kern="0" dirty="0">
              <a:solidFill>
                <a:srgbClr val="C00000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6864086" y="3862971"/>
            <a:ext cx="660425" cy="1561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7" dirty="0">
                <a:solidFill>
                  <a:srgbClr val="FF0000"/>
                </a:solidFill>
              </a:rPr>
              <a:t>MP W22</a:t>
            </a:r>
            <a:endParaRPr lang="ko-KR" altLang="en-US" sz="667" dirty="0">
              <a:solidFill>
                <a:srgbClr val="FF0000"/>
              </a:solidFill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7129729" y="4935724"/>
            <a:ext cx="660425" cy="1561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7" dirty="0">
                <a:solidFill>
                  <a:srgbClr val="FF0000"/>
                </a:solidFill>
              </a:rPr>
              <a:t>MP Jul.</a:t>
            </a:r>
            <a:endParaRPr lang="ko-KR" altLang="en-US" sz="667" dirty="0">
              <a:solidFill>
                <a:srgbClr val="FF0000"/>
              </a:solidFill>
            </a:endParaRPr>
          </a:p>
        </p:txBody>
      </p:sp>
      <p:graphicFrame>
        <p:nvGraphicFramePr>
          <p:cNvPr id="72" name="표 71"/>
          <p:cNvGraphicFramePr>
            <a:graphicFrameLocks noGrp="1"/>
          </p:cNvGraphicFramePr>
          <p:nvPr>
            <p:extLst/>
          </p:nvPr>
        </p:nvGraphicFramePr>
        <p:xfrm>
          <a:off x="8112580" y="2249431"/>
          <a:ext cx="1320000" cy="196676"/>
        </p:xfrm>
        <a:graphic>
          <a:graphicData uri="http://schemas.openxmlformats.org/drawingml/2006/table">
            <a:tbl>
              <a:tblPr firstRow="1" bandRow="1"/>
              <a:tblGrid>
                <a:gridCol w="2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1133437285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2508560745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3162259997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2150135994"/>
                    </a:ext>
                  </a:extLst>
                </a:gridCol>
              </a:tblGrid>
              <a:tr h="196676">
                <a:tc>
                  <a:txBody>
                    <a:bodyPr/>
                    <a:lstStyle>
                      <a:lvl1pPr marL="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55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10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7655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0206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2757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531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397857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0412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43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55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75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8" name="TextBox 107"/>
          <p:cNvSpPr txBox="1"/>
          <p:nvPr/>
        </p:nvSpPr>
        <p:spPr>
          <a:xfrm>
            <a:off x="3990165" y="3945415"/>
            <a:ext cx="1110476" cy="302078"/>
          </a:xfrm>
          <a:prstGeom prst="rect">
            <a:avLst/>
          </a:prstGeom>
          <a:noFill/>
        </p:spPr>
        <p:txBody>
          <a:bodyPr wrap="none" lIns="95843" tIns="47915" rIns="95843" bIns="47915" rtlCol="0">
            <a:spAutoFit/>
          </a:bodyPr>
          <a:lstStyle/>
          <a:p>
            <a:pPr defTabSz="1059268" latinLnBrk="0"/>
            <a:r>
              <a:rPr lang="en-US" altLang="ko-KR" sz="667" kern="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Tizen</a:t>
            </a:r>
            <a:r>
              <a:rPr lang="en-US" altLang="ko-KR" sz="667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4.0, REACH(IP/RF)</a:t>
            </a:r>
          </a:p>
          <a:p>
            <a:pPr defTabSz="1059268" latinLnBrk="0"/>
            <a:r>
              <a:rPr lang="en-US" altLang="ko-KR" sz="667" kern="0" dirty="0" err="1">
                <a:solidFill>
                  <a:prstClr val="black"/>
                </a:solidFill>
              </a:rPr>
              <a:t>H.Browser</a:t>
            </a:r>
            <a:r>
              <a:rPr lang="en-US" altLang="ko-KR" sz="667" kern="0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482321" y="4994728"/>
            <a:ext cx="1201847" cy="199423"/>
          </a:xfrm>
          <a:prstGeom prst="rect">
            <a:avLst/>
          </a:prstGeom>
          <a:noFill/>
        </p:spPr>
        <p:txBody>
          <a:bodyPr wrap="none" lIns="95843" tIns="47915" rIns="95843" bIns="47915" rtlCol="0">
            <a:spAutoFit/>
          </a:bodyPr>
          <a:lstStyle/>
          <a:p>
            <a:pPr defTabSz="1059268" latinLnBrk="0"/>
            <a:r>
              <a:rPr lang="en-US" altLang="ko-KR" sz="667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Tizen4.0, REACH(RF), RJ12</a:t>
            </a:r>
            <a:endParaRPr lang="ko-KR" altLang="en-US" sz="667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458798" y="5562084"/>
            <a:ext cx="1201847" cy="199423"/>
          </a:xfrm>
          <a:prstGeom prst="rect">
            <a:avLst/>
          </a:prstGeom>
          <a:noFill/>
        </p:spPr>
        <p:txBody>
          <a:bodyPr wrap="none" lIns="95843" tIns="47915" rIns="95843" bIns="47915" rtlCol="0">
            <a:spAutoFit/>
          </a:bodyPr>
          <a:lstStyle/>
          <a:p>
            <a:pPr defTabSz="1059268" latinLnBrk="0"/>
            <a:r>
              <a:rPr lang="en-US" altLang="ko-KR" sz="667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Tizen4.0, REACH(RF), RJ12</a:t>
            </a:r>
            <a:endParaRPr lang="ko-KR" altLang="en-US" sz="667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18" name="모서리가 둥근 직사각형 117"/>
          <p:cNvSpPr/>
          <p:nvPr/>
        </p:nvSpPr>
        <p:spPr>
          <a:xfrm>
            <a:off x="1798142" y="5962911"/>
            <a:ext cx="864852" cy="190495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5843" tIns="47915" rIns="95843" bIns="47915" rtlCol="0" anchor="ctr"/>
          <a:lstStyle/>
          <a:p>
            <a:pPr algn="ctr" defTabSz="1059268" latinLnBrk="0"/>
            <a:r>
              <a:rPr lang="en-US" altLang="ko-KR" sz="933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HD470T</a:t>
            </a:r>
            <a:endParaRPr lang="ko-KR" altLang="en-US" sz="933" b="1" kern="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aphicFrame>
        <p:nvGraphicFramePr>
          <p:cNvPr id="119" name="표 118"/>
          <p:cNvGraphicFramePr>
            <a:graphicFrameLocks noGrp="1"/>
          </p:cNvGraphicFramePr>
          <p:nvPr>
            <p:extLst/>
          </p:nvPr>
        </p:nvGraphicFramePr>
        <p:xfrm>
          <a:off x="2686381" y="5959819"/>
          <a:ext cx="271283" cy="196676"/>
        </p:xfrm>
        <a:graphic>
          <a:graphicData uri="http://schemas.openxmlformats.org/drawingml/2006/table">
            <a:tbl>
              <a:tblPr firstRow="1" bandRow="1"/>
              <a:tblGrid>
                <a:gridCol w="271283">
                  <a:extLst>
                    <a:ext uri="{9D8B030D-6E8A-4147-A177-3AD203B41FA5}">
                      <a16:colId xmlns:a16="http://schemas.microsoft.com/office/drawing/2014/main" val="1133437285"/>
                    </a:ext>
                  </a:extLst>
                </a:gridCol>
              </a:tblGrid>
              <a:tr h="1966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22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0" name="직선 화살표 연결선 119"/>
          <p:cNvCxnSpPr>
            <a:stCxn id="119" idx="3"/>
          </p:cNvCxnSpPr>
          <p:nvPr/>
        </p:nvCxnSpPr>
        <p:spPr>
          <a:xfrm>
            <a:off x="2957665" y="6058156"/>
            <a:ext cx="8508927" cy="27096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tailEnd type="triangle"/>
          </a:ln>
          <a:effectLst/>
        </p:spPr>
      </p:cxnSp>
      <p:sp>
        <p:nvSpPr>
          <p:cNvPr id="123" name="TextBox 122"/>
          <p:cNvSpPr txBox="1"/>
          <p:nvPr/>
        </p:nvSpPr>
        <p:spPr>
          <a:xfrm>
            <a:off x="2957664" y="5885896"/>
            <a:ext cx="430802" cy="199423"/>
          </a:xfrm>
          <a:prstGeom prst="rect">
            <a:avLst/>
          </a:prstGeom>
          <a:noFill/>
        </p:spPr>
        <p:txBody>
          <a:bodyPr wrap="none" lIns="95843" tIns="47915" rIns="95843" bIns="47915" rtlCol="0">
            <a:spAutoFit/>
          </a:bodyPr>
          <a:lstStyle/>
          <a:p>
            <a:pPr defTabSz="1059268" latinLnBrk="0"/>
            <a:r>
              <a:rPr lang="en-US" altLang="ko-KR" sz="667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Prison</a:t>
            </a:r>
            <a:endParaRPr lang="ko-KR" altLang="en-US" sz="667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604603" y="3279241"/>
            <a:ext cx="1778928" cy="312402"/>
          </a:xfrm>
          <a:prstGeom prst="rect">
            <a:avLst/>
          </a:prstGeom>
          <a:noFill/>
        </p:spPr>
        <p:txBody>
          <a:bodyPr wrap="none" lIns="95843" tIns="47915" rIns="95843" bIns="47915" rtlCol="0">
            <a:spAutoFit/>
          </a:bodyPr>
          <a:lstStyle/>
          <a:p>
            <a:pPr defTabSz="1059268" latinLnBrk="0">
              <a:lnSpc>
                <a:spcPct val="70000"/>
              </a:lnSpc>
            </a:pPr>
            <a:r>
              <a:rPr lang="en-US" altLang="ko-KR" sz="667" kern="0" dirty="0">
                <a:solidFill>
                  <a:prstClr val="black"/>
                </a:solidFill>
              </a:rPr>
              <a:t>Tizen5.0(Muse-L), RJ12</a:t>
            </a:r>
            <a:endParaRPr lang="en-US" altLang="ko-KR" sz="667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defTabSz="1059268" latinLnBrk="0">
              <a:lnSpc>
                <a:spcPct val="70000"/>
              </a:lnSpc>
            </a:pPr>
            <a:endParaRPr lang="en-US" altLang="ko-KR" sz="667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defTabSz="1059268" latinLnBrk="0">
              <a:lnSpc>
                <a:spcPct val="70000"/>
              </a:lnSpc>
            </a:pPr>
            <a:r>
              <a:rPr lang="en-US" altLang="ko-KR" sz="667" kern="0" dirty="0">
                <a:solidFill>
                  <a:prstClr val="black"/>
                </a:solidFill>
              </a:rPr>
              <a:t>LYNK Cloud, Smart Apps, </a:t>
            </a:r>
            <a:r>
              <a:rPr lang="en-US" altLang="ko-KR" sz="667" b="1" kern="0" dirty="0">
                <a:solidFill>
                  <a:srgbClr val="C00000"/>
                </a:solidFill>
              </a:rPr>
              <a:t>No </a:t>
            </a:r>
            <a:r>
              <a:rPr lang="en-US" altLang="ko-KR" sz="667" b="1" kern="0" dirty="0" err="1">
                <a:solidFill>
                  <a:srgbClr val="C00000"/>
                </a:solidFill>
              </a:rPr>
              <a:t>H.Browser</a:t>
            </a:r>
            <a:endParaRPr lang="ko-KR" altLang="en-US" sz="667" b="1" kern="0" dirty="0">
              <a:solidFill>
                <a:srgbClr val="C00000"/>
              </a:solidFill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6382257" y="3327793"/>
            <a:ext cx="864852" cy="19049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5843" tIns="47915" rIns="95843" bIns="47915" rtlCol="0" anchor="ctr"/>
          <a:lstStyle/>
          <a:p>
            <a:pPr algn="ctr" defTabSz="1059268" latinLnBrk="0"/>
            <a:r>
              <a:rPr lang="en-US" altLang="ko-KR" sz="933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HRU750</a:t>
            </a:r>
            <a:endParaRPr lang="ko-KR" altLang="en-US" sz="933" b="1" kern="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cxnSp>
        <p:nvCxnSpPr>
          <p:cNvPr id="129" name="직선 화살표 연결선 128"/>
          <p:cNvCxnSpPr>
            <a:stCxn id="131" idx="3"/>
          </p:cNvCxnSpPr>
          <p:nvPr/>
        </p:nvCxnSpPr>
        <p:spPr>
          <a:xfrm flipV="1">
            <a:off x="8597210" y="3422878"/>
            <a:ext cx="2895303" cy="161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graphicFrame>
        <p:nvGraphicFramePr>
          <p:cNvPr id="131" name="표 130"/>
          <p:cNvGraphicFramePr>
            <a:graphicFrameLocks noGrp="1"/>
          </p:cNvGraphicFramePr>
          <p:nvPr>
            <p:extLst/>
          </p:nvPr>
        </p:nvGraphicFramePr>
        <p:xfrm>
          <a:off x="7277209" y="3324702"/>
          <a:ext cx="1320000" cy="196676"/>
        </p:xfrm>
        <a:graphic>
          <a:graphicData uri="http://schemas.openxmlformats.org/drawingml/2006/table">
            <a:tbl>
              <a:tblPr firstRow="1" bandRow="1"/>
              <a:tblGrid>
                <a:gridCol w="2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1133437285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2508560745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3162259997"/>
                    </a:ext>
                  </a:extLst>
                </a:gridCol>
                <a:gridCol w="264000">
                  <a:extLst>
                    <a:ext uri="{9D8B030D-6E8A-4147-A177-3AD203B41FA5}">
                      <a16:colId xmlns:a16="http://schemas.microsoft.com/office/drawing/2014/main" val="2150135994"/>
                    </a:ext>
                  </a:extLst>
                </a:gridCol>
              </a:tblGrid>
              <a:tr h="196676">
                <a:tc>
                  <a:txBody>
                    <a:bodyPr/>
                    <a:lstStyle>
                      <a:lvl1pPr marL="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4255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68510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27655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370206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712757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055310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397857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740412" algn="l" defTabSz="685100" rtl="0" eaLnBrk="1" latinLnBrk="1" hangingPunct="1">
                        <a:defRPr sz="14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43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55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75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3" name="TextBox 92"/>
          <p:cNvSpPr txBox="1"/>
          <p:nvPr/>
        </p:nvSpPr>
        <p:spPr>
          <a:xfrm>
            <a:off x="5152262" y="3217927"/>
            <a:ext cx="1297301" cy="416408"/>
          </a:xfrm>
          <a:prstGeom prst="rect">
            <a:avLst/>
          </a:prstGeom>
          <a:noFill/>
        </p:spPr>
        <p:txBody>
          <a:bodyPr wrap="square" lIns="127791" tIns="63887" rIns="127791" bIns="63887" rtlCol="0">
            <a:spAutoFit/>
          </a:bodyPr>
          <a:lstStyle/>
          <a:p>
            <a:pPr defTabSz="1412322" latinLnBrk="0">
              <a:lnSpc>
                <a:spcPct val="70000"/>
              </a:lnSpc>
            </a:pPr>
            <a:r>
              <a:rPr lang="en-US" altLang="ko-KR" sz="889" b="1" kern="0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Officially certified</a:t>
            </a:r>
          </a:p>
          <a:p>
            <a:pPr defTabSz="1412322" latinLnBrk="0">
              <a:lnSpc>
                <a:spcPct val="70000"/>
              </a:lnSpc>
            </a:pPr>
            <a:endParaRPr lang="en-US" altLang="ko-KR" sz="889" b="1" kern="0" dirty="0">
              <a:solidFill>
                <a:srgbClr val="0000FF"/>
              </a:solidFill>
              <a:latin typeface="맑은 고딕"/>
              <a:ea typeface="맑은 고딕" panose="020B0503020000020004" pitchFamily="50" charset="-127"/>
            </a:endParaRPr>
          </a:p>
          <a:p>
            <a:pPr defTabSz="1412322" latinLnBrk="0">
              <a:lnSpc>
                <a:spcPct val="70000"/>
              </a:lnSpc>
            </a:pPr>
            <a:r>
              <a:rPr lang="en-US" altLang="ko-KR" sz="889" b="1" kern="0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by</a:t>
            </a:r>
            <a:endParaRPr lang="ko-KR" altLang="en-US" sz="889" b="1" kern="0" dirty="0">
              <a:solidFill>
                <a:srgbClr val="0000FF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135" name="그림 1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79" y="3317085"/>
            <a:ext cx="569379" cy="379280"/>
          </a:xfrm>
          <a:prstGeom prst="rect">
            <a:avLst/>
          </a:prstGeom>
        </p:spPr>
      </p:pic>
      <p:pic>
        <p:nvPicPr>
          <p:cNvPr id="136" name="그림 13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8" y="1625813"/>
            <a:ext cx="1038209" cy="416020"/>
          </a:xfrm>
          <a:prstGeom prst="rect">
            <a:avLst/>
          </a:prstGeom>
        </p:spPr>
      </p:pic>
      <p:cxnSp>
        <p:nvCxnSpPr>
          <p:cNvPr id="145" name="직선 화살표 연결선 144"/>
          <p:cNvCxnSpPr>
            <a:stCxn id="141" idx="3"/>
          </p:cNvCxnSpPr>
          <p:nvPr/>
        </p:nvCxnSpPr>
        <p:spPr>
          <a:xfrm flipV="1">
            <a:off x="3222541" y="4439698"/>
            <a:ext cx="8206289" cy="16705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tailEnd type="triangle"/>
          </a:ln>
          <a:effectLst/>
        </p:spPr>
      </p:cxnSp>
      <p:sp>
        <p:nvSpPr>
          <p:cNvPr id="146" name="TextBox 145"/>
          <p:cNvSpPr txBox="1"/>
          <p:nvPr/>
        </p:nvSpPr>
        <p:spPr>
          <a:xfrm>
            <a:off x="9741988" y="4644301"/>
            <a:ext cx="1845595" cy="224817"/>
          </a:xfrm>
          <a:prstGeom prst="rect">
            <a:avLst/>
          </a:prstGeom>
          <a:noFill/>
        </p:spPr>
        <p:txBody>
          <a:bodyPr wrap="square" lIns="127791" tIns="63887" rIns="127791" bIns="63887" rtlCol="0">
            <a:spAutoFit/>
          </a:bodyPr>
          <a:lstStyle/>
          <a:p>
            <a:pPr defTabSz="1412322" latinLnBrk="0">
              <a:lnSpc>
                <a:spcPct val="70000"/>
              </a:lnSpc>
            </a:pPr>
            <a:r>
              <a:rPr lang="en-US" altLang="ko-KR" sz="889" b="1" kern="0" dirty="0">
                <a:solidFill>
                  <a:srgbClr val="0000FF"/>
                </a:solidFill>
                <a:latin typeface="맑은 고딕"/>
                <a:ea typeface="맑은 고딕" panose="020B0503020000020004" pitchFamily="50" charset="-127"/>
              </a:rPr>
              <a:t>10K Limit – End of year EOL</a:t>
            </a:r>
            <a:endParaRPr lang="ko-KR" altLang="en-US" sz="889" b="1" kern="0" dirty="0">
              <a:solidFill>
                <a:srgbClr val="0000FF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83" name="모서리가 둥근 직사각형 82"/>
          <p:cNvSpPr/>
          <p:nvPr/>
        </p:nvSpPr>
        <p:spPr>
          <a:xfrm>
            <a:off x="338055" y="2180768"/>
            <a:ext cx="1012800" cy="891881"/>
          </a:xfrm>
          <a:prstGeom prst="roundRect">
            <a:avLst>
              <a:gd name="adj" fmla="val 6330"/>
            </a:avLst>
          </a:prstGeom>
          <a:pattFill prst="pct50">
            <a:fgClr>
              <a:sysClr val="windowText" lastClr="000000">
                <a:lumMod val="85000"/>
                <a:lumOff val="15000"/>
              </a:sysClr>
            </a:fgClr>
            <a:bgClr>
              <a:sysClr val="windowText" lastClr="000000">
                <a:lumMod val="65000"/>
                <a:lumOff val="35000"/>
              </a:sysClr>
            </a:bgClr>
          </a:pattFill>
          <a:ln>
            <a:solidFill>
              <a:sysClr val="window" lastClr="FFFFFF">
                <a:lumMod val="65000"/>
              </a:sysClr>
            </a:solidFill>
            <a:prstDash val="solid"/>
          </a:ln>
        </p:spPr>
        <p:txBody>
          <a:bodyPr wrap="none" lIns="95843" tIns="47915" rIns="95843" bIns="47915" anchor="ctr" anchorCtr="0">
            <a:noAutofit/>
          </a:bodyPr>
          <a:lstStyle/>
          <a:p>
            <a:pPr algn="ctr" defTabSz="674242" latinLnBrk="0">
              <a:lnSpc>
                <a:spcPct val="50000"/>
              </a:lnSpc>
              <a:spcBef>
                <a:spcPct val="50000"/>
              </a:spcBef>
            </a:pPr>
            <a:r>
              <a:rPr lang="en-US" altLang="ko-KR" sz="1333" b="1" kern="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맑은 고딕" panose="020B0503020000020004" pitchFamily="50" charset="-127"/>
              </a:rPr>
              <a:t>Lifestyle</a:t>
            </a:r>
            <a:endParaRPr lang="en-US" altLang="ko-KR" sz="1200" b="1" kern="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맑은 고딕" panose="020B0503020000020004" pitchFamily="50" charset="-127"/>
            </a:endParaRPr>
          </a:p>
        </p:txBody>
      </p:sp>
      <p:cxnSp>
        <p:nvCxnSpPr>
          <p:cNvPr id="85" name="직선 화살표 연결선 84"/>
          <p:cNvCxnSpPr/>
          <p:nvPr/>
        </p:nvCxnSpPr>
        <p:spPr>
          <a:xfrm>
            <a:off x="8850656" y="2954840"/>
            <a:ext cx="2651565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86" name="모서리가 둥근 직사각형 85"/>
          <p:cNvSpPr/>
          <p:nvPr/>
        </p:nvSpPr>
        <p:spPr>
          <a:xfrm>
            <a:off x="7584470" y="2851152"/>
            <a:ext cx="864852" cy="190123"/>
          </a:xfrm>
          <a:prstGeom prst="roundRect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5843" tIns="47915" rIns="95843" bIns="47915" rtlCol="0" anchor="ctr"/>
          <a:lstStyle/>
          <a:p>
            <a:pPr algn="ctr" defTabSz="1059268" latinLnBrk="0"/>
            <a:r>
              <a:rPr lang="en-US" altLang="ko-KR" sz="1000" b="1" kern="0" dirty="0" smtClean="0">
                <a:solidFill>
                  <a:prstClr val="white"/>
                </a:solidFill>
              </a:rPr>
              <a:t>HTS010</a:t>
            </a:r>
            <a:endParaRPr lang="en-US" altLang="ko-KR" sz="1000" b="1" kern="0" dirty="0">
              <a:solidFill>
                <a:prstClr val="white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218511" y="2818787"/>
            <a:ext cx="2284452" cy="312402"/>
          </a:xfrm>
          <a:prstGeom prst="rect">
            <a:avLst/>
          </a:prstGeom>
          <a:noFill/>
        </p:spPr>
        <p:txBody>
          <a:bodyPr wrap="square" lIns="95843" tIns="47915" rIns="95843" bIns="47915" rtlCol="0">
            <a:spAutoFit/>
          </a:bodyPr>
          <a:lstStyle/>
          <a:p>
            <a:pPr defTabSz="1059268" latinLnBrk="0">
              <a:lnSpc>
                <a:spcPct val="70000"/>
              </a:lnSpc>
            </a:pPr>
            <a:r>
              <a:rPr lang="en-US" altLang="ko-KR" sz="667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Tizen5.5(Nike-M), Ambient mode, no RJ12</a:t>
            </a:r>
          </a:p>
          <a:p>
            <a:pPr defTabSz="1059268" latinLnBrk="0">
              <a:lnSpc>
                <a:spcPct val="70000"/>
              </a:lnSpc>
            </a:pPr>
            <a:endParaRPr lang="en-US" altLang="ko-KR" sz="667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defTabSz="1059268" latinLnBrk="0">
              <a:lnSpc>
                <a:spcPct val="70000"/>
              </a:lnSpc>
            </a:pPr>
            <a:r>
              <a:rPr lang="en-US" altLang="ko-KR" sz="667" kern="0" dirty="0">
                <a:solidFill>
                  <a:prstClr val="black"/>
                </a:solidFill>
              </a:rPr>
              <a:t>LYNK Cloud,</a:t>
            </a:r>
            <a:r>
              <a:rPr lang="ko-KR" altLang="en-US" sz="667" kern="0" dirty="0">
                <a:solidFill>
                  <a:prstClr val="black"/>
                </a:solidFill>
              </a:rPr>
              <a:t> </a:t>
            </a:r>
            <a:r>
              <a:rPr lang="en-US" altLang="ko-KR" sz="667" kern="0" dirty="0">
                <a:solidFill>
                  <a:prstClr val="black"/>
                </a:solidFill>
              </a:rPr>
              <a:t>Smart Apps, </a:t>
            </a:r>
            <a:r>
              <a:rPr lang="en-US" altLang="ko-KR" sz="667" b="1" kern="0" dirty="0">
                <a:solidFill>
                  <a:srgbClr val="C00000"/>
                </a:solidFill>
              </a:rPr>
              <a:t>H.Browser1.0(Nov)</a:t>
            </a:r>
            <a:endParaRPr lang="ko-KR" altLang="en-US" sz="667" b="1" kern="0" dirty="0">
              <a:solidFill>
                <a:srgbClr val="C00000"/>
              </a:solidFill>
            </a:endParaRPr>
          </a:p>
        </p:txBody>
      </p:sp>
      <p:graphicFrame>
        <p:nvGraphicFramePr>
          <p:cNvPr id="89" name="표 88"/>
          <p:cNvGraphicFramePr>
            <a:graphicFrameLocks noGrp="1"/>
          </p:cNvGraphicFramePr>
          <p:nvPr>
            <p:extLst/>
          </p:nvPr>
        </p:nvGraphicFramePr>
        <p:xfrm>
          <a:off x="8450781" y="2862539"/>
          <a:ext cx="264000" cy="196676"/>
        </p:xfrm>
        <a:graphic>
          <a:graphicData uri="http://schemas.openxmlformats.org/drawingml/2006/table">
            <a:tbl>
              <a:tblPr firstRow="1" bandRow="1"/>
              <a:tblGrid>
                <a:gridCol w="264000">
                  <a:extLst>
                    <a:ext uri="{9D8B030D-6E8A-4147-A177-3AD203B41FA5}">
                      <a16:colId xmlns:a16="http://schemas.microsoft.com/office/drawing/2014/main" val="2150135994"/>
                    </a:ext>
                  </a:extLst>
                </a:gridCol>
              </a:tblGrid>
              <a:tr h="1966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55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" name="TextBox 137"/>
          <p:cNvSpPr txBox="1"/>
          <p:nvPr/>
        </p:nvSpPr>
        <p:spPr>
          <a:xfrm>
            <a:off x="9031607" y="1647278"/>
            <a:ext cx="2746691" cy="312402"/>
          </a:xfrm>
          <a:prstGeom prst="rect">
            <a:avLst/>
          </a:prstGeom>
          <a:noFill/>
        </p:spPr>
        <p:txBody>
          <a:bodyPr wrap="square" lIns="95843" tIns="47915" rIns="95843" bIns="47915" rtlCol="0">
            <a:spAutoFit/>
          </a:bodyPr>
          <a:lstStyle/>
          <a:p>
            <a:pPr defTabSz="1059268" latinLnBrk="0">
              <a:lnSpc>
                <a:spcPct val="70000"/>
              </a:lnSpc>
            </a:pPr>
            <a:r>
              <a:rPr lang="en-US" altLang="ko-KR" sz="667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Tizen5.5(Nike-M), Ambient mode</a:t>
            </a:r>
          </a:p>
          <a:p>
            <a:pPr defTabSz="1059268" latinLnBrk="0">
              <a:lnSpc>
                <a:spcPct val="70000"/>
              </a:lnSpc>
            </a:pPr>
            <a:endParaRPr lang="en-US" altLang="ko-KR" sz="667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defTabSz="1059268" latinLnBrk="0">
              <a:lnSpc>
                <a:spcPct val="70000"/>
              </a:lnSpc>
            </a:pPr>
            <a:r>
              <a:rPr lang="en-US" altLang="ko-KR" sz="667" kern="0" dirty="0">
                <a:solidFill>
                  <a:prstClr val="black"/>
                </a:solidFill>
              </a:rPr>
              <a:t>LYNK Cloud, Smart Apps, </a:t>
            </a:r>
            <a:r>
              <a:rPr lang="en-US" altLang="ko-KR" sz="667" kern="0" dirty="0" err="1">
                <a:solidFill>
                  <a:prstClr val="black"/>
                </a:solidFill>
              </a:rPr>
              <a:t>H.Browser</a:t>
            </a:r>
            <a:r>
              <a:rPr lang="en-US" altLang="ko-KR" sz="667" kern="0" dirty="0">
                <a:solidFill>
                  <a:prstClr val="black"/>
                </a:solidFill>
              </a:rPr>
              <a:t>(Ready in Nov.)</a:t>
            </a:r>
            <a:endParaRPr lang="ko-KR" altLang="en-US" sz="667" kern="0" dirty="0">
              <a:solidFill>
                <a:prstClr val="black"/>
              </a:solidFill>
            </a:endParaRPr>
          </a:p>
        </p:txBody>
      </p:sp>
      <p:cxnSp>
        <p:nvCxnSpPr>
          <p:cNvPr id="148" name="직선 화살표 연결선 147"/>
          <p:cNvCxnSpPr/>
          <p:nvPr/>
        </p:nvCxnSpPr>
        <p:spPr>
          <a:xfrm>
            <a:off x="8796689" y="1769719"/>
            <a:ext cx="2688615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graphicFrame>
        <p:nvGraphicFramePr>
          <p:cNvPr id="149" name="표 148"/>
          <p:cNvGraphicFramePr>
            <a:graphicFrameLocks noGrp="1"/>
          </p:cNvGraphicFramePr>
          <p:nvPr>
            <p:extLst/>
          </p:nvPr>
        </p:nvGraphicFramePr>
        <p:xfrm>
          <a:off x="8446981" y="1698395"/>
          <a:ext cx="264000" cy="196676"/>
        </p:xfrm>
        <a:graphic>
          <a:graphicData uri="http://schemas.openxmlformats.org/drawingml/2006/table">
            <a:tbl>
              <a:tblPr firstRow="1" bandRow="1"/>
              <a:tblGrid>
                <a:gridCol w="264000">
                  <a:extLst>
                    <a:ext uri="{9D8B030D-6E8A-4147-A177-3AD203B41FA5}">
                      <a16:colId xmlns:a16="http://schemas.microsoft.com/office/drawing/2014/main" val="3162259997"/>
                    </a:ext>
                  </a:extLst>
                </a:gridCol>
              </a:tblGrid>
              <a:tr h="1966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75</a:t>
                      </a:r>
                      <a:endParaRPr lang="ko-KR" altLang="en-US" sz="8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75" marR="2475" marT="2285" marB="228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0" name="직사각형 149"/>
          <p:cNvSpPr/>
          <p:nvPr/>
        </p:nvSpPr>
        <p:spPr>
          <a:xfrm>
            <a:off x="7634307" y="1711455"/>
            <a:ext cx="772907" cy="188989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0"/>
                </a:schemeClr>
              </a:gs>
              <a:gs pos="58000">
                <a:schemeClr val="accent1">
                  <a:lumMod val="50000"/>
                </a:schemeClr>
              </a:gs>
              <a:gs pos="43000">
                <a:schemeClr val="tx2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0" rIns="64000" rtlCol="0" anchor="ctr"/>
          <a:lstStyle/>
          <a:p>
            <a:pPr algn="ctr" defTabSz="1059268" latinLnBrk="0"/>
            <a:r>
              <a:rPr lang="en-US" altLang="ko-KR" sz="933" b="1" kern="0" dirty="0" smtClean="0">
                <a:solidFill>
                  <a:prstClr val="white"/>
                </a:solidFill>
              </a:rPr>
              <a:t>HTQ800</a:t>
            </a:r>
            <a:endParaRPr lang="ko-KR" altLang="en-US" sz="933" b="1" kern="0" dirty="0">
              <a:solidFill>
                <a:prstClr val="white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597693" y="1844519"/>
            <a:ext cx="4876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rgbClr val="002060"/>
                </a:solidFill>
              </a:rPr>
              <a:t>Q800T</a:t>
            </a:r>
            <a:endParaRPr lang="ko-KR" altLang="en-US" sz="800" dirty="0">
              <a:solidFill>
                <a:srgbClr val="002060"/>
              </a:solidFill>
            </a:endParaRPr>
          </a:p>
        </p:txBody>
      </p:sp>
      <p:sp>
        <p:nvSpPr>
          <p:cNvPr id="153" name="직사각형 152"/>
          <p:cNvSpPr/>
          <p:nvPr/>
        </p:nvSpPr>
        <p:spPr>
          <a:xfrm>
            <a:off x="143339" y="644723"/>
            <a:ext cx="11317580" cy="451287"/>
          </a:xfrm>
          <a:prstGeom prst="rect">
            <a:avLst/>
          </a:prstGeom>
        </p:spPr>
        <p:txBody>
          <a:bodyPr wrap="square" lIns="121867" tIns="60933" rIns="121867" bIns="60933" anchor="ctr" anchorCtr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ko-KR" sz="2133" b="1" dirty="0">
                <a:latin typeface="Arial" panose="020B0604020202020204" pitchFamily="34" charset="0"/>
                <a:cs typeface="Arial" panose="020B0604020202020204" pitchFamily="34" charset="0"/>
              </a:rPr>
              <a:t>New Dedicated models  &amp;  Introduction of Flagship / Lifestyle Line-up</a:t>
            </a:r>
          </a:p>
        </p:txBody>
      </p:sp>
    </p:spTree>
    <p:extLst>
      <p:ext uri="{BB962C8B-B14F-4D97-AF65-F5344CB8AC3E}">
        <p14:creationId xmlns:p14="http://schemas.microsoft.com/office/powerpoint/2010/main" val="1070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2823" y="66001"/>
            <a:ext cx="7440149" cy="615555"/>
          </a:xfrm>
          <a:prstGeom prst="rect">
            <a:avLst/>
          </a:prstGeom>
          <a:noFill/>
        </p:spPr>
        <p:txBody>
          <a:bodyPr wrap="square" lIns="121859" tIns="60929" rIns="121859" bIns="6092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667" b="1" dirty="0">
                <a:solidFill>
                  <a:prstClr val="black"/>
                </a:solidFill>
              </a:rPr>
              <a:t>② </a:t>
            </a:r>
            <a:r>
              <a:rPr lang="en-US" altLang="ko-KR" sz="2667" b="1" dirty="0">
                <a:solidFill>
                  <a:prstClr val="black"/>
                </a:solidFill>
              </a:rPr>
              <a:t>Addition of Lifestyle TVs for Hospitality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151805" y="190037"/>
            <a:ext cx="96000" cy="33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9" tIns="60929" rIns="121859" bIns="60929" rtlCol="0" anchor="ctr"/>
          <a:lstStyle/>
          <a:p>
            <a:pPr algn="ctr"/>
            <a:endParaRPr lang="ko-KR" altLang="en-US" sz="2400"/>
          </a:p>
        </p:txBody>
      </p:sp>
      <p:sp>
        <p:nvSpPr>
          <p:cNvPr id="100" name="직사각형 24"/>
          <p:cNvSpPr/>
          <p:nvPr/>
        </p:nvSpPr>
        <p:spPr>
          <a:xfrm>
            <a:off x="288430" y="773801"/>
            <a:ext cx="10784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  <a:tabLst>
                <a:tab pos="1704932" algn="l"/>
                <a:tab pos="2063699" algn="l"/>
                <a:tab pos="2451039" algn="l"/>
                <a:tab pos="2598674" algn="l"/>
              </a:tabLst>
              <a:defRPr/>
            </a:pPr>
            <a:r>
              <a:rPr lang="en-US" altLang="ko-KR" sz="2000" b="1" dirty="0">
                <a:latin typeface="+mj-ea"/>
                <a:ea typeface="+mj-ea"/>
                <a:cs typeface="Tahoma" pitchFamily="34" charset="0"/>
              </a:rPr>
              <a:t>Frame, Serif, 8K </a:t>
            </a:r>
            <a:r>
              <a:rPr lang="ko-KR" altLang="en-US" sz="2000" b="1" dirty="0">
                <a:latin typeface="+mj-ea"/>
                <a:ea typeface="+mj-ea"/>
                <a:cs typeface="Tahoma" pitchFamily="34" charset="0"/>
              </a:rPr>
              <a:t>→ </a:t>
            </a:r>
            <a:r>
              <a:rPr lang="en-US" altLang="ko-KR" sz="2000" b="1" dirty="0">
                <a:latin typeface="+mj-ea"/>
                <a:ea typeface="+mj-ea"/>
                <a:cs typeface="Tahoma" pitchFamily="34" charset="0"/>
              </a:rPr>
              <a:t>Enables Package offering for the vertical</a:t>
            </a:r>
            <a:endParaRPr lang="en-US" altLang="ko-KR" sz="2000" b="1" dirty="0">
              <a:solidFill>
                <a:srgbClr val="0000FF"/>
              </a:solidFill>
              <a:latin typeface="+mj-ea"/>
              <a:ea typeface="+mj-ea"/>
              <a:cs typeface="Tahoma" pitchFamily="34" charset="0"/>
            </a:endParaRPr>
          </a:p>
          <a:p>
            <a:pPr>
              <a:spcAft>
                <a:spcPts val="1200"/>
              </a:spcAft>
              <a:buSzPct val="80000"/>
              <a:tabLst>
                <a:tab pos="1704932" algn="l"/>
                <a:tab pos="2063699" algn="l"/>
                <a:tab pos="2451039" algn="l"/>
                <a:tab pos="2598674" algn="l"/>
              </a:tabLst>
              <a:defRPr/>
            </a:pPr>
            <a:r>
              <a:rPr lang="en-US" altLang="ko-KR" sz="1600" dirty="0">
                <a:latin typeface="+mj-ea"/>
                <a:ea typeface="+mj-ea"/>
                <a:cs typeface="Tahoma" pitchFamily="34" charset="0"/>
              </a:rPr>
              <a:t>   - Targeting Luxury , Boutique and Upper Scale hotels</a:t>
            </a:r>
          </a:p>
          <a:p>
            <a:pPr>
              <a:spcAft>
                <a:spcPts val="1200"/>
              </a:spcAft>
              <a:buSzPct val="80000"/>
              <a:tabLst>
                <a:tab pos="1704932" algn="l"/>
                <a:tab pos="2063699" algn="l"/>
                <a:tab pos="2451039" algn="l"/>
                <a:tab pos="2598674" algn="l"/>
              </a:tabLst>
              <a:defRPr/>
            </a:pPr>
            <a:r>
              <a:rPr lang="en-US" altLang="ko-KR" sz="1600" dirty="0">
                <a:latin typeface="+mj-ea"/>
                <a:ea typeface="+mj-ea"/>
                <a:cs typeface="Tahoma" pitchFamily="34" charset="0"/>
              </a:rPr>
              <a:t>   - Not only Guestroom, also suitable to public area of Hotel </a:t>
            </a:r>
            <a:r>
              <a:rPr lang="en-US" altLang="ko-KR" sz="1200" dirty="0">
                <a:latin typeface="+mj-ea"/>
                <a:ea typeface="+mj-ea"/>
                <a:cs typeface="Tahoma" pitchFamily="34" charset="0"/>
              </a:rPr>
              <a:t>(Lounge, Lobby, Dining)</a:t>
            </a:r>
            <a:endParaRPr lang="en-US" altLang="ko-KR" sz="1600" dirty="0">
              <a:latin typeface="+mj-ea"/>
              <a:ea typeface="+mj-ea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80042" y="5664801"/>
            <a:ext cx="4704524" cy="43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67" b="1" dirty="0"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* Managed by LYNK Cloud solution</a:t>
            </a:r>
          </a:p>
        </p:txBody>
      </p:sp>
      <p:grpSp>
        <p:nvGrpSpPr>
          <p:cNvPr id="31" name="그룹 30"/>
          <p:cNvGrpSpPr/>
          <p:nvPr/>
        </p:nvGrpSpPr>
        <p:grpSpPr>
          <a:xfrm>
            <a:off x="4259305" y="5479832"/>
            <a:ext cx="2220737" cy="925499"/>
            <a:chOff x="6143246" y="3138150"/>
            <a:chExt cx="1311436" cy="472579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246" y="3138150"/>
              <a:ext cx="1311436" cy="472579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00306" y="3328934"/>
              <a:ext cx="724432" cy="200134"/>
            </a:xfrm>
            <a:prstGeom prst="rect">
              <a:avLst/>
            </a:prstGeom>
          </p:spPr>
        </p:pic>
      </p:grpSp>
      <p:grpSp>
        <p:nvGrpSpPr>
          <p:cNvPr id="34" name="그룹 33"/>
          <p:cNvGrpSpPr/>
          <p:nvPr/>
        </p:nvGrpSpPr>
        <p:grpSpPr>
          <a:xfrm rot="10800000">
            <a:off x="2184411" y="4931245"/>
            <a:ext cx="6599888" cy="548583"/>
            <a:chOff x="6078111" y="3010088"/>
            <a:chExt cx="1568823" cy="256125"/>
          </a:xfrm>
        </p:grpSpPr>
        <p:cxnSp>
          <p:nvCxnSpPr>
            <p:cNvPr id="35" name="꺾인 연결선 34"/>
            <p:cNvCxnSpPr/>
            <p:nvPr/>
          </p:nvCxnSpPr>
          <p:spPr>
            <a:xfrm rot="16200000" flipH="1">
              <a:off x="7126666" y="2745944"/>
              <a:ext cx="256124" cy="784412"/>
            </a:xfrm>
            <a:prstGeom prst="bentConnector3">
              <a:avLst/>
            </a:prstGeom>
            <a:ln w="1905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꺾인 연결선 35"/>
            <p:cNvCxnSpPr/>
            <p:nvPr/>
          </p:nvCxnSpPr>
          <p:spPr>
            <a:xfrm rot="5400000">
              <a:off x="6342255" y="2745945"/>
              <a:ext cx="256124" cy="784412"/>
            </a:xfrm>
            <a:prstGeom prst="bentConnector3">
              <a:avLst/>
            </a:prstGeom>
            <a:ln w="1905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/>
            <p:cNvCxnSpPr/>
            <p:nvPr/>
          </p:nvCxnSpPr>
          <p:spPr>
            <a:xfrm>
              <a:off x="6862522" y="3010089"/>
              <a:ext cx="0" cy="256124"/>
            </a:xfrm>
            <a:prstGeom prst="straightConnector1">
              <a:avLst/>
            </a:prstGeom>
            <a:ln w="1905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2" y="2480067"/>
            <a:ext cx="3151181" cy="200610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898" y="2468894"/>
            <a:ext cx="2709167" cy="199836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7"/>
          <a:srcRect l="4213"/>
          <a:stretch/>
        </p:blipFill>
        <p:spPr>
          <a:xfrm>
            <a:off x="6960096" y="2468894"/>
            <a:ext cx="3658155" cy="2017277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240301" y="4437936"/>
            <a:ext cx="2359423" cy="43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67" b="1" dirty="0"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QLED 8K “Flagship”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71798" y="4437936"/>
            <a:ext cx="2359423" cy="43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67" b="1" dirty="0"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The Frame “Lifestyle”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961047" y="4437937"/>
            <a:ext cx="2359423" cy="43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67" b="1" dirty="0"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Serif “Design TV”</a:t>
            </a:r>
          </a:p>
        </p:txBody>
      </p:sp>
    </p:spTree>
    <p:extLst>
      <p:ext uri="{BB962C8B-B14F-4D97-AF65-F5344CB8AC3E}">
        <p14:creationId xmlns:p14="http://schemas.microsoft.com/office/powerpoint/2010/main" val="3258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city wallpap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86" b="3690"/>
          <a:stretch/>
        </p:blipFill>
        <p:spPr bwMode="auto">
          <a:xfrm>
            <a:off x="-98240" y="-85725"/>
            <a:ext cx="12290240" cy="705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84283" y="0"/>
            <a:ext cx="12290240" cy="705802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직사각형 1"/>
          <p:cNvSpPr/>
          <p:nvPr/>
        </p:nvSpPr>
        <p:spPr>
          <a:xfrm>
            <a:off x="465049" y="416108"/>
            <a:ext cx="57465" cy="554275"/>
          </a:xfrm>
          <a:prstGeom prst="rect">
            <a:avLst/>
          </a:prstGeom>
          <a:solidFill>
            <a:srgbClr val="948D85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ko-KR" altLang="en-US" sz="5400" dirty="0" smtClean="0">
              <a:ln w="952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Samsung Sharp Sans Medium" pitchFamily="2" charset="0"/>
              <a:cs typeface="Samsung Sharp Sans Medium" pitchFamily="2" charset="0"/>
            </a:endParaRPr>
          </a:p>
        </p:txBody>
      </p:sp>
      <p:sp>
        <p:nvSpPr>
          <p:cNvPr id="30" name="직사각형 2"/>
          <p:cNvSpPr/>
          <p:nvPr/>
        </p:nvSpPr>
        <p:spPr>
          <a:xfrm>
            <a:off x="624307" y="379399"/>
            <a:ext cx="5718304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Samsung Sharp Sans Medium" pitchFamily="2" charset="0"/>
                <a:cs typeface="Calibri" panose="020F0502020204030204" pitchFamily="34" charset="0"/>
              </a:rPr>
              <a:t>HTV Product Road map 2020</a:t>
            </a:r>
          </a:p>
        </p:txBody>
      </p:sp>
      <p:pic>
        <p:nvPicPr>
          <p:cNvPr id="31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840" y="649691"/>
            <a:ext cx="2020716" cy="304609"/>
          </a:xfrm>
          <a:prstGeom prst="rect">
            <a:avLst/>
          </a:prstGeom>
        </p:spPr>
      </p:pic>
      <p:sp>
        <p:nvSpPr>
          <p:cNvPr id="8" name="Text Box 279"/>
          <p:cNvSpPr txBox="1">
            <a:spLocks noChangeArrowheads="1"/>
          </p:cNvSpPr>
          <p:nvPr/>
        </p:nvSpPr>
        <p:spPr bwMode="auto">
          <a:xfrm>
            <a:off x="7895485" y="3415497"/>
            <a:ext cx="38740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Advantages:</a:t>
            </a:r>
          </a:p>
          <a:p>
            <a:pPr marL="285750" lvl="0" indent="-285750" latinLnBrk="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Netflix Smart App </a:t>
            </a:r>
          </a:p>
          <a:p>
            <a:pPr marL="285750" lvl="0" indent="-285750" latinLnBrk="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LYNK Cloud Ready</a:t>
            </a:r>
          </a:p>
          <a:p>
            <a:pPr marL="285750" lvl="0" indent="-285750" latinLnBrk="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UHD resolution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Samsung Sharp Sans Medium" pitchFamily="2" charset="0"/>
              <a:ea typeface="맑은 고딕" panose="020B0503020000020004" pitchFamily="34" charset="-127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Samsung Sharp Sans Medium" pitchFamily="2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08804" y="1418204"/>
            <a:ext cx="30625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 Sharp Sans" pitchFamily="2" charset="0"/>
                <a:ea typeface="Samsung Sharp Sans" pitchFamily="2" charset="0"/>
                <a:cs typeface="Samsung Sharp Sans" pitchFamily="2" charset="0"/>
              </a:rPr>
              <a:t>HRU750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43”, 50”, 55”, 65”, 75” Full UHD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 latinLnBrk="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2 Feet Simple Stand</a:t>
            </a:r>
          </a:p>
          <a:p>
            <a:pPr marL="285750" lvl="0" indent="-285750" latinLnBrk="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  <a:latin typeface="Calibri" panose="020F0502020204030204"/>
              </a:rPr>
              <a:t>Tizen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5.0</a:t>
            </a:r>
          </a:p>
        </p:txBody>
      </p:sp>
      <p:sp>
        <p:nvSpPr>
          <p:cNvPr id="19" name="직사각형 62"/>
          <p:cNvSpPr/>
          <p:nvPr/>
        </p:nvSpPr>
        <p:spPr>
          <a:xfrm>
            <a:off x="614339" y="3982482"/>
            <a:ext cx="10214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Depth : 61.2 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6556" y="6275664"/>
            <a:ext cx="723023" cy="464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6742" y="995565"/>
            <a:ext cx="3532736" cy="2293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497" y="1631065"/>
            <a:ext cx="829101" cy="2297397"/>
          </a:xfrm>
          <a:prstGeom prst="rect">
            <a:avLst/>
          </a:prstGeom>
        </p:spPr>
      </p:pic>
      <p:pic>
        <p:nvPicPr>
          <p:cNvPr id="27" name="Image 13" descr="image00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30" y="2613897"/>
            <a:ext cx="409931" cy="14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0568" y="3052942"/>
            <a:ext cx="617670" cy="960820"/>
          </a:xfrm>
          <a:prstGeom prst="rect">
            <a:avLst/>
          </a:prstGeom>
        </p:spPr>
      </p:pic>
      <p:sp>
        <p:nvSpPr>
          <p:cNvPr id="32" name="타원 1"/>
          <p:cNvSpPr/>
          <p:nvPr/>
        </p:nvSpPr>
        <p:spPr bwMode="auto">
          <a:xfrm>
            <a:off x="5216799" y="3207775"/>
            <a:ext cx="337227" cy="2405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직선 연결선 3"/>
          <p:cNvCxnSpPr/>
          <p:nvPr/>
        </p:nvCxnSpPr>
        <p:spPr bwMode="auto">
          <a:xfrm flipV="1">
            <a:off x="5375855" y="3052942"/>
            <a:ext cx="544713" cy="1109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직선 연결선 3"/>
          <p:cNvCxnSpPr/>
          <p:nvPr/>
        </p:nvCxnSpPr>
        <p:spPr bwMode="auto">
          <a:xfrm>
            <a:off x="5211123" y="3415497"/>
            <a:ext cx="709445" cy="6075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2462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city wallpap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86" b="3690"/>
          <a:stretch/>
        </p:blipFill>
        <p:spPr bwMode="auto">
          <a:xfrm>
            <a:off x="335007" y="856340"/>
            <a:ext cx="12290240" cy="705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6627711" y="-1039138"/>
            <a:ext cx="12290240" cy="705802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직사각형 1"/>
          <p:cNvSpPr/>
          <p:nvPr/>
        </p:nvSpPr>
        <p:spPr>
          <a:xfrm>
            <a:off x="465049" y="416108"/>
            <a:ext cx="57465" cy="554275"/>
          </a:xfrm>
          <a:prstGeom prst="rect">
            <a:avLst/>
          </a:prstGeom>
          <a:solidFill>
            <a:srgbClr val="948D85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ko-KR" altLang="en-US" sz="5400" dirty="0" smtClean="0">
              <a:ln w="952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Samsung Sharp Sans Medium" pitchFamily="2" charset="0"/>
              <a:cs typeface="Samsung Sharp Sans Medium" pitchFamily="2" charset="0"/>
            </a:endParaRPr>
          </a:p>
        </p:txBody>
      </p:sp>
      <p:sp>
        <p:nvSpPr>
          <p:cNvPr id="30" name="직사각형 2"/>
          <p:cNvSpPr/>
          <p:nvPr/>
        </p:nvSpPr>
        <p:spPr>
          <a:xfrm>
            <a:off x="624307" y="379399"/>
            <a:ext cx="5718304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Samsung Sharp Sans Medium" pitchFamily="2" charset="0"/>
                <a:cs typeface="Calibri" panose="020F0502020204030204" pitchFamily="34" charset="0"/>
              </a:rPr>
              <a:t>HTV Product Road map 2020</a:t>
            </a:r>
          </a:p>
        </p:txBody>
      </p:sp>
      <p:pic>
        <p:nvPicPr>
          <p:cNvPr id="31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975" y="268479"/>
            <a:ext cx="2020716" cy="304609"/>
          </a:xfrm>
          <a:prstGeom prst="rect">
            <a:avLst/>
          </a:prstGeom>
        </p:spPr>
      </p:pic>
      <p:sp>
        <p:nvSpPr>
          <p:cNvPr id="8" name="Text Box 279"/>
          <p:cNvSpPr txBox="1">
            <a:spLocks noChangeArrowheads="1"/>
          </p:cNvSpPr>
          <p:nvPr/>
        </p:nvSpPr>
        <p:spPr bwMode="auto">
          <a:xfrm>
            <a:off x="6332542" y="3591459"/>
            <a:ext cx="440817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Advantages: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LYNK REACH Compatible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LYNK </a:t>
            </a:r>
            <a:r>
              <a:rPr kumimoji="0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HBrowser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Compatible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Lan-out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port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UHD resolution with Bezel-less Design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amsung Sharp Sans Medium" pitchFamily="2" charset="0"/>
                <a:ea typeface="맑은 고딕" panose="020B0503020000020004" pitchFamily="34" charset="-127"/>
                <a:cs typeface="+mn-cs"/>
              </a:rPr>
              <a:t>Tizen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amsung Sharp Sans Medium" pitchFamily="2" charset="0"/>
                <a:ea typeface="맑은 고딕" panose="020B0503020000020004" pitchFamily="34" charset="-127"/>
                <a:cs typeface="+mn-cs"/>
              </a:rPr>
              <a:t> 4.0 same as HF/HJ</a:t>
            </a:r>
          </a:p>
          <a:p>
            <a:pPr lvl="0" latinLnBrk="0">
              <a:defRPr/>
            </a:pPr>
            <a:r>
              <a:rPr lang="en-US" altLang="ko-K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amsung Sharp Sans Medium" pitchFamily="2" charset="0"/>
              </a:rPr>
              <a:t>Series (possible to mix the models) 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Samsung Sharp Sans Medium" pitchFamily="2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09197" y="1316115"/>
            <a:ext cx="30625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 Sharp Sans" pitchFamily="2" charset="0"/>
                <a:ea typeface="Samsung Sharp Sans" pitchFamily="2" charset="0"/>
                <a:cs typeface="Samsung Sharp Sans" pitchFamily="2" charset="0"/>
              </a:rPr>
              <a:t>HT690U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43”, 50”, 55”, 65”, 75” Full UHD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43”, 50”, 55” : Swivel Stand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65”, 75” : Simple Stand</a:t>
            </a:r>
          </a:p>
        </p:txBody>
      </p:sp>
      <p:pic>
        <p:nvPicPr>
          <p:cNvPr id="10" name="그림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98" y="1153945"/>
            <a:ext cx="1519076" cy="3400523"/>
          </a:xfrm>
          <a:prstGeom prst="rect">
            <a:avLst/>
          </a:prstGeom>
        </p:spPr>
      </p:pic>
      <p:pic>
        <p:nvPicPr>
          <p:cNvPr id="11" name="그림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2511" y="1217655"/>
            <a:ext cx="3530440" cy="3336813"/>
          </a:xfrm>
          <a:prstGeom prst="rect">
            <a:avLst/>
          </a:prstGeom>
        </p:spPr>
      </p:pic>
      <p:pic>
        <p:nvPicPr>
          <p:cNvPr id="12" name="그림 38"/>
          <p:cNvPicPr>
            <a:picLocks noChangeAspect="1"/>
          </p:cNvPicPr>
          <p:nvPr/>
        </p:nvPicPr>
        <p:blipFill rotWithShape="1">
          <a:blip r:embed="rId8"/>
          <a:srcRect t="1672"/>
          <a:stretch/>
        </p:blipFill>
        <p:spPr>
          <a:xfrm>
            <a:off x="5927719" y="1736631"/>
            <a:ext cx="947003" cy="857416"/>
          </a:xfrm>
          <a:prstGeom prst="rect">
            <a:avLst/>
          </a:prstGeom>
        </p:spPr>
      </p:pic>
      <p:sp>
        <p:nvSpPr>
          <p:cNvPr id="13" name="타원 1"/>
          <p:cNvSpPr/>
          <p:nvPr/>
        </p:nvSpPr>
        <p:spPr bwMode="auto">
          <a:xfrm>
            <a:off x="4953365" y="1145109"/>
            <a:ext cx="432048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" name="타원 46"/>
          <p:cNvSpPr/>
          <p:nvPr/>
        </p:nvSpPr>
        <p:spPr bwMode="auto">
          <a:xfrm>
            <a:off x="5644175" y="1577157"/>
            <a:ext cx="1307558" cy="129549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5" name="직선 연결선 3"/>
          <p:cNvCxnSpPr>
            <a:stCxn id="13" idx="7"/>
          </p:cNvCxnSpPr>
          <p:nvPr/>
        </p:nvCxnSpPr>
        <p:spPr bwMode="auto">
          <a:xfrm>
            <a:off x="5322141" y="1208381"/>
            <a:ext cx="1305831" cy="4413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직선 연결선 47"/>
          <p:cNvCxnSpPr>
            <a:stCxn id="13" idx="3"/>
            <a:endCxn id="14" idx="3"/>
          </p:cNvCxnSpPr>
          <p:nvPr/>
        </p:nvCxnSpPr>
        <p:spPr bwMode="auto">
          <a:xfrm>
            <a:off x="5016637" y="1513885"/>
            <a:ext cx="819025" cy="11690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0"/>
          <p:cNvSpPr txBox="1"/>
          <p:nvPr/>
        </p:nvSpPr>
        <p:spPr>
          <a:xfrm>
            <a:off x="5936837" y="2960426"/>
            <a:ext cx="1381748" cy="18962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3 side </a:t>
            </a:r>
            <a:r>
              <a:rPr kumimoji="0" lang="en-US" altLang="ko-K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bezeless</a:t>
            </a: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design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5.5mm bezel</a:t>
            </a:r>
            <a:endParaRPr kumimoji="0" lang="ko-KR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8" name="그림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781" y="4745257"/>
            <a:ext cx="4279296" cy="790305"/>
          </a:xfrm>
          <a:prstGeom prst="rect">
            <a:avLst/>
          </a:prstGeom>
        </p:spPr>
      </p:pic>
      <p:sp>
        <p:nvSpPr>
          <p:cNvPr id="19" name="직사각형 62"/>
          <p:cNvSpPr/>
          <p:nvPr/>
        </p:nvSpPr>
        <p:spPr>
          <a:xfrm>
            <a:off x="582942" y="4280706"/>
            <a:ext cx="10214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Depth : 61.2 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9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city wallpap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86" b="3690"/>
          <a:stretch/>
        </p:blipFill>
        <p:spPr bwMode="auto">
          <a:xfrm>
            <a:off x="-15993" y="-1"/>
            <a:ext cx="12290240" cy="705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-15993" y="0"/>
            <a:ext cx="12290240" cy="705802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직사각형 1"/>
          <p:cNvSpPr/>
          <p:nvPr/>
        </p:nvSpPr>
        <p:spPr>
          <a:xfrm>
            <a:off x="465049" y="416108"/>
            <a:ext cx="57465" cy="554275"/>
          </a:xfrm>
          <a:prstGeom prst="rect">
            <a:avLst/>
          </a:prstGeom>
          <a:solidFill>
            <a:srgbClr val="948D85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ko-KR" altLang="en-US" sz="5400" dirty="0" smtClean="0">
              <a:ln w="952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Samsung Sharp Sans Medium" pitchFamily="2" charset="0"/>
              <a:cs typeface="Samsung Sharp Sans Medium" pitchFamily="2" charset="0"/>
            </a:endParaRPr>
          </a:p>
        </p:txBody>
      </p:sp>
      <p:sp>
        <p:nvSpPr>
          <p:cNvPr id="30" name="직사각형 2"/>
          <p:cNvSpPr/>
          <p:nvPr/>
        </p:nvSpPr>
        <p:spPr>
          <a:xfrm>
            <a:off x="624307" y="379399"/>
            <a:ext cx="5718304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Samsung Sharp Sans Medium" pitchFamily="2" charset="0"/>
                <a:cs typeface="Calibri" panose="020F0502020204030204" pitchFamily="34" charset="0"/>
              </a:rPr>
              <a:t>HTV Product Road map 2020</a:t>
            </a:r>
          </a:p>
        </p:txBody>
      </p:sp>
      <p:pic>
        <p:nvPicPr>
          <p:cNvPr id="31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975" y="268479"/>
            <a:ext cx="2020716" cy="304609"/>
          </a:xfrm>
          <a:prstGeom prst="rect">
            <a:avLst/>
          </a:prstGeom>
        </p:spPr>
      </p:pic>
      <p:sp>
        <p:nvSpPr>
          <p:cNvPr id="8" name="Text Box 279"/>
          <p:cNvSpPr txBox="1">
            <a:spLocks noChangeArrowheads="1"/>
          </p:cNvSpPr>
          <p:nvPr/>
        </p:nvSpPr>
        <p:spPr bwMode="auto">
          <a:xfrm>
            <a:off x="7692887" y="3332519"/>
            <a:ext cx="44081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Advantages:</a:t>
            </a:r>
          </a:p>
          <a:p>
            <a:pPr marL="285750" lvl="0" indent="-285750" latinLnBrk="0">
              <a:buFont typeface="Arial" panose="020B0604020202020204" pitchFamily="34" charset="0"/>
              <a:buChar char="•"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LYNK </a:t>
            </a:r>
            <a:r>
              <a:rPr lang="en-US" altLang="ko-K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Cloud Compatible 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amsung Sharp Sans Medium" pitchFamily="2" charset="0"/>
              <a:ea typeface="Samsung Sharp Sans Medium" pitchFamily="2" charset="0"/>
              <a:cs typeface="Samsung Sharp Sans Medium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LYNK </a:t>
            </a:r>
            <a:r>
              <a:rPr kumimoji="0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HBrowser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Compatible ( Nov 2020)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UHD resolution with Bezel-less Design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amsung Sharp Sans Medium" pitchFamily="2" charset="0"/>
                <a:ea typeface="맑은 고딕" panose="020B0503020000020004" pitchFamily="34" charset="-127"/>
                <a:cs typeface="+mn-cs"/>
              </a:rPr>
              <a:t>Tizen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amsung Sharp Sans Medium" pitchFamily="2" charset="0"/>
                <a:ea typeface="맑은 고딕" panose="020B0503020000020004" pitchFamily="34" charset="-127"/>
                <a:cs typeface="+mn-cs"/>
              </a:rPr>
              <a:t> 5.5 – new development will be needed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amsung Sharp Sans Medium" pitchFamily="2" charset="0"/>
                <a:ea typeface="맑은 고딕" panose="020B0503020000020004" pitchFamily="34" charset="-127"/>
              </a:rPr>
              <a:t>Wall mount bracket included in the package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amsung Sharp Sans Medium" pitchFamily="2" charset="0"/>
              <a:ea typeface="맑은 고딕" panose="020B0503020000020004" pitchFamily="34" charset="-127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amsung Sharp Sans Medium" pitchFamily="2" charset="0"/>
              <a:ea typeface="맑은 고딕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Samsung Sharp Sans Medium" pitchFamily="2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09197" y="1316115"/>
            <a:ext cx="3062570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 Sharp Sans" pitchFamily="2" charset="0"/>
                <a:ea typeface="Samsung Sharp Sans" pitchFamily="2" charset="0"/>
                <a:cs typeface="Samsung Sharp Sans" pitchFamily="2" charset="0"/>
              </a:rPr>
              <a:t>HTS030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43”, 50”, 55”, 65”, 75” Full UHD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Wall mount bracket included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7607" y="1793034"/>
            <a:ext cx="4167670" cy="252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53879</TotalTime>
  <Words>437</Words>
  <Application>Microsoft Office PowerPoint</Application>
  <PresentationFormat>Widescreen</PresentationFormat>
  <Paragraphs>151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맑은 고딕</vt:lpstr>
      <vt:lpstr>Arial</vt:lpstr>
      <vt:lpstr>Calibri</vt:lpstr>
      <vt:lpstr>Cambria</vt:lpstr>
      <vt:lpstr>Samsung Sharp Sans</vt:lpstr>
      <vt:lpstr>Samsung Sharp Sans Medium</vt:lpstr>
      <vt:lpstr>SamsungOneLatin 1000C</vt:lpstr>
      <vt:lpstr>SamsungOneLatin 700C</vt:lpstr>
      <vt:lpstr>Tahoma</vt:lpstr>
      <vt:lpstr>Wingdings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박지희</dc:creator>
  <cp:lastModifiedBy>Seba Yacoub/EDO - Pre-Sales /EDO/Senior Professional/삼성전자</cp:lastModifiedBy>
  <cp:revision>574</cp:revision>
  <dcterms:created xsi:type="dcterms:W3CDTF">2019-09-23T02:34:02Z</dcterms:created>
  <dcterms:modified xsi:type="dcterms:W3CDTF">2020-09-17T07:18:59Z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D:\2019\04. 전략\LYNK Cloud PM meeting_1910\LYNK Cloud PM Meeting_0923_0.1.pptx</vt:lpwstr>
  </property>
  <property fmtid="{5C58129F-E5B8-477A-9B38-B3E54BFA04C8}" pid="2">
    <vt:lpwstr>FFD4D62224270C71D1AE75A94E53B613E2B46A5176CBA9ED88F76FC993A2E73E</vt:lpwstr>
  </property>
</Properties>
</file>